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3ED"/>
    <a:srgbClr val="0000FF"/>
    <a:srgbClr val="CC0000"/>
    <a:srgbClr val="EB63EE"/>
    <a:srgbClr val="E339CF"/>
    <a:srgbClr val="7BD848"/>
    <a:srgbClr val="04E6EC"/>
    <a:srgbClr val="B4E997"/>
    <a:srgbClr val="4E9E22"/>
    <a:srgbClr val="CBF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14" autoAdjust="0"/>
  </p:normalViewPr>
  <p:slideViewPr>
    <p:cSldViewPr>
      <p:cViewPr varScale="1">
        <p:scale>
          <a:sx n="83" d="100"/>
          <a:sy n="83" d="100"/>
        </p:scale>
        <p:origin x="-14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F6A18-6C76-47D6-BE93-780D3EBDCF52}" type="datetimeFigureOut">
              <a:rPr lang="hr-HR" smtClean="0"/>
              <a:t>22.6.2023.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2B9BA-C0F0-4023-A19B-9D3F2FB895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95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B9BA-C0F0-4023-A19B-9D3F2FB89541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50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22.6.2023.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22.6.2023.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22.6.2023.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22.6.2023.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22.6.2023.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u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22.6.2023.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7" Type="http://schemas.openxmlformats.org/officeDocument/2006/relationships/image" Target="../media/image83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467544" y="5016951"/>
            <a:ext cx="42931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r-BA" sz="6600" b="1" kern="0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1B1BB7"/>
                </a:solidFill>
                <a:latin typeface="Calibri" pitchFamily="34" charset="0"/>
                <a:cs typeface="Calibri" pitchFamily="34" charset="0"/>
              </a:rPr>
              <a:t>ERASMUS</a:t>
            </a:r>
            <a:r>
              <a:rPr lang="hr-BA" sz="66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1B1BB7"/>
                </a:solidFill>
                <a:latin typeface="Calibri" pitchFamily="34" charset="0"/>
                <a:cs typeface="Calibri" pitchFamily="34" charset="0"/>
              </a:rPr>
              <a:t> +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8" y="338424"/>
            <a:ext cx="1819077" cy="155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avokutnik 6"/>
          <p:cNvSpPr/>
          <p:nvPr/>
        </p:nvSpPr>
        <p:spPr>
          <a:xfrm>
            <a:off x="465272" y="3181436"/>
            <a:ext cx="71817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r-BA" sz="6600" b="1" kern="0" dirty="0">
                <a:ln w="28575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latin typeface="Calibri" pitchFamily="34" charset="0"/>
                <a:cs typeface="Calibri" pitchFamily="34" charset="0"/>
              </a:rPr>
              <a:t>Festival </a:t>
            </a:r>
            <a:r>
              <a:rPr lang="hr-BA" sz="6600" b="1" kern="0" dirty="0" err="1">
                <a:ln w="28575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latin typeface="Calibri" pitchFamily="34" charset="0"/>
                <a:cs typeface="Calibri" pitchFamily="34" charset="0"/>
              </a:rPr>
              <a:t>of</a:t>
            </a:r>
            <a:r>
              <a:rPr lang="hr-BA" sz="6600" b="1" kern="0" dirty="0">
                <a:ln w="28575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latin typeface="Calibri" pitchFamily="34" charset="0"/>
                <a:cs typeface="Calibri" pitchFamily="34" charset="0"/>
              </a:rPr>
              <a:t> </a:t>
            </a:r>
            <a:r>
              <a:rPr lang="hr-BA" sz="6600" b="1" kern="0" dirty="0" err="1">
                <a:ln w="28575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latin typeface="Calibri" pitchFamily="34" charset="0"/>
                <a:cs typeface="Calibri" pitchFamily="34" charset="0"/>
              </a:rPr>
              <a:t>Tradition</a:t>
            </a:r>
            <a:endParaRPr lang="hr-BA" sz="6600" b="1" kern="0" dirty="0">
              <a:ln w="28575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rufsschule hat fast konstante Schülerzahlen - Nahe Zeitung - Rhein-Zeit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51542"/>
            <a:ext cx="6504657" cy="330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611560" y="332655"/>
            <a:ext cx="6530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800" dirty="0">
                <a:ln w="18415" cmpd="sng">
                  <a:noFill/>
                  <a:prstDash val="solid"/>
                </a:ln>
                <a:solidFill>
                  <a:srgbClr val="04E6E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Domaćini su nam pokazali svoju tehničku školu:</a:t>
            </a:r>
            <a:r>
              <a:rPr lang="hr-BA" sz="2800" dirty="0" err="1">
                <a:solidFill>
                  <a:srgbClr val="04E6EC"/>
                </a:solidFill>
                <a:latin typeface="Calibri" pitchFamily="34" charset="0"/>
                <a:cs typeface="Calibri" pitchFamily="34" charset="0"/>
              </a:rPr>
              <a:t>BBS</a:t>
            </a:r>
            <a:r>
              <a:rPr lang="hr-BA" sz="2800" dirty="0">
                <a:solidFill>
                  <a:srgbClr val="04E6E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BA" sz="2800" dirty="0" err="1">
                <a:solidFill>
                  <a:srgbClr val="04E6EC"/>
                </a:solidFill>
                <a:latin typeface="Calibri" pitchFamily="34" charset="0"/>
                <a:cs typeface="Calibri" pitchFamily="34" charset="0"/>
              </a:rPr>
              <a:t>Harald</a:t>
            </a:r>
            <a:r>
              <a:rPr lang="hr-BA" sz="2800" dirty="0">
                <a:solidFill>
                  <a:srgbClr val="04E6EC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hr-BA" sz="2800" dirty="0" err="1">
                <a:solidFill>
                  <a:srgbClr val="04E6EC"/>
                </a:solidFill>
                <a:latin typeface="Calibri" pitchFamily="34" charset="0"/>
                <a:cs typeface="Calibri" pitchFamily="34" charset="0"/>
              </a:rPr>
              <a:t>Fissler</a:t>
            </a:r>
            <a:r>
              <a:rPr lang="hr-BA" sz="2800" dirty="0">
                <a:solidFill>
                  <a:srgbClr val="04E6EC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hr-BA" sz="2800" dirty="0" err="1">
                <a:solidFill>
                  <a:srgbClr val="04E6EC"/>
                </a:solidFill>
                <a:latin typeface="Calibri" pitchFamily="34" charset="0"/>
                <a:cs typeface="Calibri" pitchFamily="34" charset="0"/>
              </a:rPr>
              <a:t>Schule</a:t>
            </a:r>
            <a:r>
              <a:rPr lang="hr-HR" sz="2800" dirty="0">
                <a:ln w="18415" cmpd="sng">
                  <a:noFill/>
                  <a:prstDash val="solid"/>
                </a:ln>
                <a:solidFill>
                  <a:srgbClr val="04E6E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endParaRPr lang="hr-BA" sz="2800" dirty="0">
              <a:solidFill>
                <a:srgbClr val="04E6E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D:\ERASMUS\Njemačka\Fotke\školska učion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27606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611560" y="5517232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2400" dirty="0">
                <a:ln w="18415" cmpd="sng">
                  <a:noFill/>
                  <a:prstDash val="solid"/>
                </a:ln>
                <a:solidFill>
                  <a:srgbClr val="04E6EC"/>
                </a:solidFill>
                <a:latin typeface="Calibri" pitchFamily="34" charset="0"/>
                <a:cs typeface="Calibri" pitchFamily="34" charset="0"/>
              </a:rPr>
              <a:t>U školi su organizirane radionice </a:t>
            </a:r>
          </a:p>
          <a:p>
            <a:pPr algn="r"/>
            <a:r>
              <a:rPr lang="hr-HR" sz="2400" dirty="0">
                <a:ln w="18415" cmpd="sng">
                  <a:noFill/>
                  <a:prstDash val="solid"/>
                </a:ln>
                <a:solidFill>
                  <a:srgbClr val="04E6EC"/>
                </a:solidFill>
                <a:latin typeface="Calibri" pitchFamily="34" charset="0"/>
                <a:cs typeface="Calibri" pitchFamily="34" charset="0"/>
              </a:rPr>
              <a:t>tehničkog crtanja i izrade nakita. </a:t>
            </a:r>
            <a:endParaRPr lang="hr-BA" sz="2400" dirty="0">
              <a:solidFill>
                <a:srgbClr val="04E6EC"/>
              </a:solidFill>
            </a:endParaRPr>
          </a:p>
        </p:txBody>
      </p:sp>
      <p:pic>
        <p:nvPicPr>
          <p:cNvPr id="1026" name="Picture 2" descr="D:\ERASMUS\Njemačka\Fotke\IMG_20220427_114352642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27606"/>
            <a:ext cx="4257675" cy="2162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D:\ERASMUS\Njemačka\Fotke\učenice na radionici izrade naki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56224"/>
            <a:ext cx="345638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 descr="D:\ERASMUS\Njemačka\Fotke\učenica na radionic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7" y="1576922"/>
            <a:ext cx="4896542" cy="367240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8" descr="D:\ERASMUS\Njemačka\Fotke\20220507_16115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56" y="3737771"/>
            <a:ext cx="1838868" cy="16259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3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835696" y="476672"/>
            <a:ext cx="660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r-HR" sz="2400" dirty="0">
                <a:ln w="18415" cmpd="sng">
                  <a:noFill/>
                  <a:prstDash val="solid"/>
                </a:ln>
                <a:solidFill>
                  <a:srgbClr val="04E6EC"/>
                </a:solidFill>
                <a:latin typeface="Calibri" pitchFamily="34" charset="0"/>
                <a:cs typeface="Calibri" pitchFamily="34" charset="0"/>
              </a:rPr>
              <a:t>Nakon što smo predstavili našu školu na </a:t>
            </a:r>
            <a:r>
              <a:rPr lang="hr-HR" sz="2400" dirty="0" err="1">
                <a:ln w="18415" cmpd="sng">
                  <a:noFill/>
                  <a:prstDash val="solid"/>
                </a:ln>
                <a:solidFill>
                  <a:srgbClr val="04E6EC"/>
                </a:solidFill>
                <a:latin typeface="Calibri" pitchFamily="34" charset="0"/>
                <a:cs typeface="Calibri" pitchFamily="34" charset="0"/>
              </a:rPr>
              <a:t>festivalu.</a:t>
            </a:r>
            <a:r>
              <a:rPr lang="hr-HR" sz="2400" dirty="0">
                <a:ln w="18415" cmpd="sng">
                  <a:noFill/>
                  <a:prstDash val="solid"/>
                </a:ln>
                <a:solidFill>
                  <a:srgbClr val="04E6EC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hr-BA" sz="2400" dirty="0">
              <a:solidFill>
                <a:srgbClr val="04E6EC"/>
              </a:solidFill>
            </a:endParaRPr>
          </a:p>
        </p:txBody>
      </p:sp>
      <p:pic>
        <p:nvPicPr>
          <p:cNvPr id="2051" name="Picture 3" descr="D:\ERASMUS\Njemačka\Fotke\Students and teachers in front of the exhibition 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27" y="1311370"/>
            <a:ext cx="5205941" cy="39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899592" y="5692990"/>
            <a:ext cx="6873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dirty="0">
                <a:ln w="18415" cmpd="sng">
                  <a:noFill/>
                  <a:prstDash val="solid"/>
                </a:ln>
                <a:solidFill>
                  <a:srgbClr val="04E6EC"/>
                </a:solidFill>
                <a:latin typeface="Calibri" pitchFamily="34" charset="0"/>
                <a:cs typeface="Calibri" pitchFamily="34" charset="0"/>
              </a:rPr>
              <a:t>..stigli smo otputovati i u obližnji </a:t>
            </a:r>
            <a:r>
              <a:rPr lang="hr-HR" sz="2400" dirty="0" err="1">
                <a:ln w="18415" cmpd="sng">
                  <a:noFill/>
                  <a:prstDash val="solid"/>
                </a:ln>
                <a:solidFill>
                  <a:srgbClr val="04E6EC"/>
                </a:solidFill>
                <a:latin typeface="Calibri" pitchFamily="34" charset="0"/>
                <a:cs typeface="Calibri" pitchFamily="34" charset="0"/>
              </a:rPr>
              <a:t>Meinz</a:t>
            </a:r>
            <a:r>
              <a:rPr lang="hr-HR" sz="2400" dirty="0">
                <a:ln w="18415" cmpd="sng">
                  <a:noFill/>
                  <a:prstDash val="solid"/>
                </a:ln>
                <a:solidFill>
                  <a:srgbClr val="04E6EC"/>
                </a:solidFill>
                <a:latin typeface="Calibri" pitchFamily="34" charset="0"/>
                <a:cs typeface="Calibri" pitchFamily="34" charset="0"/>
              </a:rPr>
              <a:t>,    </a:t>
            </a:r>
          </a:p>
          <a:p>
            <a:pPr lvl="0"/>
            <a:r>
              <a:rPr lang="hr-HR" sz="2400" dirty="0">
                <a:ln w="18415" cmpd="sng">
                  <a:noFill/>
                  <a:prstDash val="solid"/>
                </a:ln>
                <a:solidFill>
                  <a:srgbClr val="04E6EC"/>
                </a:solidFill>
                <a:latin typeface="Calibri" pitchFamily="34" charset="0"/>
                <a:cs typeface="Calibri" pitchFamily="34" charset="0"/>
              </a:rPr>
              <a:t>                             u kojem smo se uistinu lijepo zabavili </a:t>
            </a:r>
            <a:endParaRPr lang="hr-BA" sz="2400" dirty="0">
              <a:solidFill>
                <a:srgbClr val="04E6EC"/>
              </a:solidFill>
            </a:endParaRPr>
          </a:p>
        </p:txBody>
      </p:sp>
      <p:pic>
        <p:nvPicPr>
          <p:cNvPr id="8" name="Picture 8" descr="15 najboljih aktivnosti u Mainzu (Njemačka) / Putni vodiči | Najbolja  mjesta za putovanje. Savjeti za turiste i putnik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22" y="1917230"/>
            <a:ext cx="4950988" cy="329859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9" descr="D:\ERASMUS\Njemačka\Fotke\IMG_20220429_1254574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0" y="1274192"/>
            <a:ext cx="3128274" cy="41710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6" descr="D:\ERASMUS\Njemačka\Fotke\20220501_135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397" y="2189508"/>
            <a:ext cx="2065529" cy="275403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Nasmiješeno lice 5"/>
          <p:cNvSpPr/>
          <p:nvPr/>
        </p:nvSpPr>
        <p:spPr>
          <a:xfrm>
            <a:off x="7668344" y="5949280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A5596238-3F52-4EB7-A754-4703C2730F40}"/>
              </a:ext>
            </a:extLst>
          </p:cNvPr>
          <p:cNvSpPr txBox="1"/>
          <p:nvPr/>
        </p:nvSpPr>
        <p:spPr>
          <a:xfrm>
            <a:off x="5926229" y="1581866"/>
            <a:ext cx="323772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05C0A"/>
                </a:solidFill>
                <a:effectLst/>
                <a:uLnTx/>
                <a:uFillTx/>
                <a:latin typeface="Calibri"/>
              </a:rPr>
              <a:t>10.-14.listopada 2022. Rumunjska, </a:t>
            </a:r>
          </a:p>
          <a:p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05C0A"/>
                </a:solidFill>
                <a:effectLst/>
                <a:uLnTx/>
                <a:uFillTx/>
                <a:latin typeface="Calibri"/>
              </a:rPr>
              <a:t>grad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05C0A"/>
                </a:solidFill>
                <a:effectLst/>
                <a:uLnTx/>
                <a:uFillTx/>
                <a:latin typeface="Calibri"/>
              </a:rPr>
              <a:t>Ploiesti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05C0A"/>
                </a:solidFill>
                <a:effectLst/>
                <a:uLnTx/>
                <a:uFillTx/>
                <a:latin typeface="Calibri"/>
              </a:rPr>
              <a:t>, </a:t>
            </a:r>
          </a:p>
          <a:p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05C0A"/>
                </a:solidFill>
                <a:effectLst/>
                <a:uLnTx/>
                <a:uFillTx/>
                <a:latin typeface="Calibri"/>
              </a:rPr>
              <a:t>smješten 80km. sjeverno od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05C0A"/>
                </a:solidFill>
                <a:effectLst/>
                <a:uLnTx/>
                <a:uFillTx/>
                <a:latin typeface="Calibri"/>
              </a:rPr>
              <a:t>Bucharesta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05C0A"/>
                </a:solidFill>
                <a:effectLst/>
                <a:uLnTx/>
                <a:uFillTx/>
                <a:latin typeface="Calibri"/>
              </a:rPr>
              <a:t>. </a:t>
            </a:r>
          </a:p>
          <a:p>
            <a:r>
              <a:rPr kumimoji="0" lang="hr-HR" sz="2600" b="1" i="0" u="none" strike="noStrike" kern="1200" cap="none" spc="0" normalizeH="0" baseline="0" noProof="0" dirty="0">
                <a:ln>
                  <a:noFill/>
                </a:ln>
                <a:solidFill>
                  <a:srgbClr val="F05C0A"/>
                </a:solidFill>
                <a:effectLst/>
                <a:uLnTx/>
                <a:uFillTx/>
                <a:latin typeface="Calibri"/>
              </a:rPr>
              <a:t>Ekonomska škola "</a:t>
            </a:r>
            <a:r>
              <a:rPr kumimoji="0" lang="hr-HR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05C0A"/>
                </a:solidFill>
                <a:effectLst/>
                <a:uLnTx/>
                <a:uFillTx/>
                <a:latin typeface="Calibri"/>
              </a:rPr>
              <a:t>Virgil</a:t>
            </a:r>
            <a:r>
              <a:rPr kumimoji="0" lang="hr-HR" sz="2600" b="1" i="0" u="none" strike="noStrike" kern="1200" cap="none" spc="0" normalizeH="0" baseline="0" noProof="0" dirty="0">
                <a:ln>
                  <a:noFill/>
                </a:ln>
                <a:solidFill>
                  <a:srgbClr val="F05C0A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hr-HR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05C0A"/>
                </a:solidFill>
                <a:effectLst/>
                <a:uLnTx/>
                <a:uFillTx/>
                <a:latin typeface="Calibri"/>
              </a:rPr>
              <a:t>Madgearu</a:t>
            </a:r>
            <a:r>
              <a:rPr kumimoji="0" lang="hr-HR" sz="2600" b="1" i="0" u="none" strike="noStrike" kern="1200" cap="none" spc="0" normalizeH="0" baseline="0" noProof="0" dirty="0">
                <a:ln>
                  <a:noFill/>
                </a:ln>
                <a:solidFill>
                  <a:srgbClr val="F05C0A"/>
                </a:solidFill>
                <a:effectLst/>
                <a:uLnTx/>
                <a:uFillTx/>
                <a:latin typeface="Calibri"/>
              </a:rPr>
              <a:t>", naš domaćin, </a:t>
            </a:r>
          </a:p>
          <a:p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05C0A"/>
                </a:solidFill>
                <a:effectLst/>
                <a:uLnTx/>
                <a:uFillTx/>
                <a:latin typeface="Calibri"/>
              </a:rPr>
              <a:t>organizirala je posjet brojnim znamenitostima </a:t>
            </a:r>
          </a:p>
          <a:p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05C0A"/>
                </a:solidFill>
                <a:effectLst/>
                <a:uLnTx/>
                <a:uFillTx/>
                <a:latin typeface="Calibri"/>
              </a:rPr>
              <a:t>u okolici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05C0A"/>
                </a:solidFill>
                <a:effectLst/>
                <a:uLnTx/>
                <a:uFillTx/>
                <a:latin typeface="Calibri"/>
              </a:rPr>
              <a:t>Bucharesta</a:t>
            </a:r>
            <a:r>
              <a:rPr lang="hr-HR" sz="2400" b="1" dirty="0">
                <a:solidFill>
                  <a:srgbClr val="F05C0A"/>
                </a:solidFill>
                <a:latin typeface="Calibri"/>
              </a:rPr>
              <a:t>.</a:t>
            </a:r>
            <a:endParaRPr lang="hr-HR" b="1" dirty="0">
              <a:solidFill>
                <a:srgbClr val="F05C0A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4657AFA-2366-4151-9305-ED1845B08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3816424" cy="572184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74F970E-A539-4E83-BF64-58CE186F162B}"/>
              </a:ext>
            </a:extLst>
          </p:cNvPr>
          <p:cNvSpPr txBox="1"/>
          <p:nvPr/>
        </p:nvSpPr>
        <p:spPr>
          <a:xfrm>
            <a:off x="1007604" y="448097"/>
            <a:ext cx="1944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Calibri"/>
              </a:rPr>
              <a:t>Dvorac </a:t>
            </a:r>
            <a:r>
              <a:rPr lang="hr-HR" sz="2400" dirty="0" err="1">
                <a:solidFill>
                  <a:schemeClr val="bg1"/>
                </a:solidFill>
                <a:latin typeface="Calibri"/>
              </a:rPr>
              <a:t>Peles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8D0D1CF6-6059-4732-B86A-B493ADA3E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4" y="1700808"/>
            <a:ext cx="5532107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CCBF3609-E618-4484-A07C-3DCB855E9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9" y="382012"/>
            <a:ext cx="4570482" cy="6093976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E85AF56B-8EBE-4FEC-ACCF-3BEA0386B910}"/>
              </a:ext>
            </a:extLst>
          </p:cNvPr>
          <p:cNvSpPr txBox="1"/>
          <p:nvPr/>
        </p:nvSpPr>
        <p:spPr>
          <a:xfrm>
            <a:off x="2043379" y="5880891"/>
            <a:ext cx="2386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Muzej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Cotroceni</a:t>
            </a:r>
            <a:endParaRPr lang="hr-HR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F2765D45-5E36-4931-BD1B-24B1982625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4" y="1556766"/>
            <a:ext cx="5532107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E2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9B14D7C8-2232-4616-8818-2EBF98FEC1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3" y="2084515"/>
            <a:ext cx="5532107" cy="414908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05C0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781F79DA-CFF2-4C0B-997C-44287DD4F5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9" y="2264535"/>
            <a:ext cx="5052053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B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889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8DA9A15C-6865-4058-B16B-76DEF7FDB908}"/>
              </a:ext>
            </a:extLst>
          </p:cNvPr>
          <p:cNvSpPr txBox="1"/>
          <p:nvPr/>
        </p:nvSpPr>
        <p:spPr>
          <a:xfrm>
            <a:off x="683568" y="239206"/>
            <a:ext cx="76328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2600" b="1" i="0" u="none" strike="noStrike" kern="1200" cap="none" spc="0" normalizeH="0" baseline="0" noProof="0" dirty="0">
                <a:ln>
                  <a:noFill/>
                </a:ln>
                <a:solidFill>
                  <a:srgbClr val="F05C0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Naše su učenice sudjelovale u radu nekoliko radionica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1798293-9A69-43FE-A60D-5536F77F0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51712"/>
            <a:ext cx="4032448" cy="302433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1267A0C2-924E-4A79-91BF-2A6D51B6D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32" y="1649380"/>
            <a:ext cx="4572000" cy="342900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64415372-A8B8-4C72-A99A-898CD8B2A9B3}"/>
              </a:ext>
            </a:extLst>
          </p:cNvPr>
          <p:cNvSpPr txBox="1"/>
          <p:nvPr/>
        </p:nvSpPr>
        <p:spPr>
          <a:xfrm>
            <a:off x="575556" y="6003494"/>
            <a:ext cx="82809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600" b="1" dirty="0">
                <a:solidFill>
                  <a:srgbClr val="F05C0A"/>
                </a:solidFill>
                <a:latin typeface="Calibri"/>
              </a:rPr>
              <a:t>Na Festivalu su predstavile prsluke sa tkanim aplikacijama </a:t>
            </a:r>
            <a:endParaRPr lang="hr-HR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61C2E344-0389-4955-8916-02A07B883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7" y="935825"/>
            <a:ext cx="2736304" cy="485611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646C97BB-BE8F-4C6C-A501-25CA1DC45E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361" y="1535873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B444B3F7-4C2C-49D6-B024-55471C88235A}"/>
              </a:ext>
            </a:extLst>
          </p:cNvPr>
          <p:cNvSpPr txBox="1"/>
          <p:nvPr/>
        </p:nvSpPr>
        <p:spPr>
          <a:xfrm>
            <a:off x="395536" y="404664"/>
            <a:ext cx="56886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7BD8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27.-</a:t>
            </a:r>
            <a:r>
              <a:rPr lang="hr-HR" sz="2400" b="1" dirty="0">
                <a:solidFill>
                  <a:srgbClr val="7BD848"/>
                </a:solidFill>
                <a:latin typeface="Calibri"/>
              </a:rPr>
              <a:t>31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7BD8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.ožujka 2023. Italija,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BD8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Sant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7BD8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BD8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Elpidio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7BD8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Srednja škola „IISS Carlo Urbani”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BF0DB22-6EEA-43FC-BB63-875E876E3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818"/>
            <a:ext cx="6372200" cy="358436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8BCCFA9-0E60-4585-9613-02EDD9792B23}"/>
              </a:ext>
            </a:extLst>
          </p:cNvPr>
          <p:cNvSpPr txBox="1"/>
          <p:nvPr/>
        </p:nvSpPr>
        <p:spPr>
          <a:xfrm>
            <a:off x="366376" y="4859945"/>
            <a:ext cx="2989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1600" i="0" u="none" strike="noStrike" kern="1200" cap="none" spc="0" normalizeH="0" baseline="0" noProof="0" dirty="0" err="1">
                <a:ln>
                  <a:noFill/>
                </a:ln>
                <a:solidFill>
                  <a:srgbClr val="B4E997"/>
                </a:solidFill>
                <a:effectLst/>
                <a:uLnTx/>
                <a:uFillTx/>
                <a:latin typeface="Calibri"/>
              </a:rPr>
              <a:t>Piazza</a:t>
            </a:r>
            <a:r>
              <a:rPr kumimoji="0" lang="hr-HR" sz="1600" i="0" u="none" strike="noStrike" kern="1200" cap="none" spc="0" normalizeH="0" baseline="0" noProof="0" dirty="0">
                <a:ln>
                  <a:noFill/>
                </a:ln>
                <a:solidFill>
                  <a:srgbClr val="B4E997"/>
                </a:solidFill>
                <a:effectLst/>
                <a:uLnTx/>
                <a:uFillTx/>
                <a:latin typeface="Calibri"/>
              </a:rPr>
              <a:t> Garibaldi, </a:t>
            </a:r>
            <a:r>
              <a:rPr kumimoji="0" lang="hr-HR" sz="1600" i="0" u="none" strike="noStrike" kern="1200" cap="none" spc="0" normalizeH="0" baseline="0" noProof="0" dirty="0" err="1">
                <a:ln>
                  <a:noFill/>
                </a:ln>
                <a:solidFill>
                  <a:srgbClr val="B4E997"/>
                </a:solidFill>
                <a:effectLst/>
                <a:uLnTx/>
                <a:uFillTx/>
                <a:latin typeface="Calibri"/>
              </a:rPr>
              <a:t>Sant</a:t>
            </a:r>
            <a:r>
              <a:rPr kumimoji="0" lang="hr-HR" sz="1600" i="0" u="none" strike="noStrike" kern="1200" cap="none" spc="0" normalizeH="0" baseline="0" noProof="0" dirty="0">
                <a:ln>
                  <a:noFill/>
                </a:ln>
                <a:solidFill>
                  <a:srgbClr val="B4E997"/>
                </a:solidFill>
                <a:effectLst/>
                <a:uLnTx/>
                <a:uFillTx/>
                <a:latin typeface="Calibri"/>
              </a:rPr>
              <a:t>’ </a:t>
            </a:r>
            <a:r>
              <a:rPr kumimoji="0" lang="hr-HR" sz="1600" i="0" u="none" strike="noStrike" kern="1200" cap="none" spc="0" normalizeH="0" baseline="0" noProof="0" dirty="0" err="1">
                <a:ln>
                  <a:noFill/>
                </a:ln>
                <a:solidFill>
                  <a:srgbClr val="B4E997"/>
                </a:solidFill>
                <a:effectLst/>
                <a:uLnTx/>
                <a:uFillTx/>
                <a:latin typeface="Calibri"/>
              </a:rPr>
              <a:t>Elpidio</a:t>
            </a:r>
            <a:endParaRPr lang="hr-HR" sz="1600" dirty="0">
              <a:solidFill>
                <a:srgbClr val="B4E997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814698C-9EAE-47F6-8008-D2FA85465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17" y="1687587"/>
            <a:ext cx="5218415" cy="3482826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9885BBC5-A4A6-40F0-BF68-60F00914650D}"/>
              </a:ext>
            </a:extLst>
          </p:cNvPr>
          <p:cNvSpPr txBox="1"/>
          <p:nvPr/>
        </p:nvSpPr>
        <p:spPr>
          <a:xfrm>
            <a:off x="5416649" y="4707654"/>
            <a:ext cx="1911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BD848"/>
                </a:solidFill>
                <a:effectLst/>
                <a:uLnTx/>
                <a:uFillTx/>
                <a:latin typeface="Calibri"/>
              </a:rPr>
              <a:t>Montottone</a:t>
            </a:r>
            <a:endParaRPr lang="hr-HR" sz="20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90D6FA1F-8339-49BF-9579-4A2A01E53D7C}"/>
              </a:ext>
            </a:extLst>
          </p:cNvPr>
          <p:cNvSpPr txBox="1"/>
          <p:nvPr/>
        </p:nvSpPr>
        <p:spPr>
          <a:xfrm>
            <a:off x="0" y="5445224"/>
            <a:ext cx="8568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BA" sz="2400" dirty="0">
                <a:solidFill>
                  <a:srgbClr val="7BD8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Tijekom boravka u Italiji, grupa je posjetila gradiće u blizini </a:t>
            </a:r>
            <a:r>
              <a:rPr lang="hr-BA" sz="2400" dirty="0" err="1">
                <a:solidFill>
                  <a:srgbClr val="7BD8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Ankone</a:t>
            </a:r>
            <a:r>
              <a:rPr lang="hr-BA" sz="2400" dirty="0">
                <a:solidFill>
                  <a:srgbClr val="7BD8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BA" sz="2400" dirty="0" err="1">
                <a:solidFill>
                  <a:srgbClr val="7BD8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Montottone</a:t>
            </a:r>
            <a:r>
              <a:rPr lang="hr-BA" sz="2400" dirty="0">
                <a:solidFill>
                  <a:srgbClr val="7BD8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BA" sz="2400" dirty="0" err="1">
                <a:solidFill>
                  <a:srgbClr val="7BD8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</a:t>
            </a:r>
            <a:r>
              <a:rPr lang="hr-BA" sz="2400" dirty="0">
                <a:solidFill>
                  <a:srgbClr val="7BD8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lang="hr-BA" sz="2400" dirty="0" err="1">
                <a:solidFill>
                  <a:srgbClr val="7BD8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Elpidio</a:t>
            </a:r>
            <a:r>
              <a:rPr lang="hr-BA" sz="2400" dirty="0">
                <a:solidFill>
                  <a:srgbClr val="7BD8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Mare, </a:t>
            </a:r>
            <a:r>
              <a:rPr lang="hr-BA" sz="2400" dirty="0" err="1">
                <a:solidFill>
                  <a:srgbClr val="7BD8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Fermo</a:t>
            </a:r>
            <a:r>
              <a:rPr lang="hr-BA" sz="2400" dirty="0">
                <a:solidFill>
                  <a:srgbClr val="7BD8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BA" sz="2400" dirty="0" err="1">
                <a:solidFill>
                  <a:srgbClr val="7BD8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Torre</a:t>
            </a:r>
            <a:r>
              <a:rPr lang="hr-BA" sz="2400" dirty="0">
                <a:solidFill>
                  <a:srgbClr val="7BD8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Palma</a:t>
            </a:r>
            <a:endParaRPr lang="hr-HR" sz="2400" dirty="0">
              <a:solidFill>
                <a:srgbClr val="7BD848"/>
              </a:solidFill>
            </a:endParaRP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25A84621-1C5D-4899-BD68-FCD13D161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6937" y="2173183"/>
            <a:ext cx="3790330" cy="25297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4E99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DB233677-01EC-495E-A417-DF297B0DB9A4}"/>
              </a:ext>
            </a:extLst>
          </p:cNvPr>
          <p:cNvSpPr txBox="1"/>
          <p:nvPr/>
        </p:nvSpPr>
        <p:spPr>
          <a:xfrm>
            <a:off x="4437854" y="4933092"/>
            <a:ext cx="1087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B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BD84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Fermo</a:t>
            </a:r>
            <a:endParaRPr lang="hr-HR" sz="2000" dirty="0"/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xmlns="" id="{5ED3D7D2-FE00-4DBD-BE16-B5BD6F385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95053"/>
            <a:ext cx="6876256" cy="3867894"/>
          </a:xfrm>
          <a:prstGeom prst="rect">
            <a:avLst/>
          </a:prstGeom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C2F53EAD-CF27-4D61-9451-98C65A18A062}"/>
              </a:ext>
            </a:extLst>
          </p:cNvPr>
          <p:cNvSpPr txBox="1"/>
          <p:nvPr/>
        </p:nvSpPr>
        <p:spPr>
          <a:xfrm>
            <a:off x="6805863" y="4901282"/>
            <a:ext cx="23381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2000" i="0" u="none" strike="noStrike" kern="1200" cap="none" spc="0" normalizeH="0" baseline="0" noProof="0" dirty="0" err="1">
                <a:ln>
                  <a:noFill/>
                </a:ln>
                <a:solidFill>
                  <a:srgbClr val="CBF0B6"/>
                </a:solidFill>
                <a:effectLst/>
                <a:uLnTx/>
                <a:uFillTx/>
                <a:latin typeface="Calibri"/>
              </a:rPr>
              <a:t>Torre</a:t>
            </a:r>
            <a:r>
              <a:rPr kumimoji="0" lang="hr-HR" sz="2000" i="0" u="none" strike="noStrike" kern="1200" cap="none" spc="0" normalizeH="0" baseline="0" noProof="0" dirty="0">
                <a:ln>
                  <a:noFill/>
                </a:ln>
                <a:solidFill>
                  <a:srgbClr val="CBF0B6"/>
                </a:solidFill>
                <a:effectLst/>
                <a:uLnTx/>
                <a:uFillTx/>
                <a:latin typeface="Calibri"/>
              </a:rPr>
              <a:t> di </a:t>
            </a:r>
            <a:r>
              <a:rPr kumimoji="0" lang="hr-HR" sz="2000" i="0" u="none" strike="noStrike" kern="1200" cap="none" spc="0" normalizeH="0" baseline="0" noProof="0" dirty="0" err="1">
                <a:ln>
                  <a:noFill/>
                </a:ln>
                <a:solidFill>
                  <a:srgbClr val="CBF0B6"/>
                </a:solidFill>
                <a:effectLst/>
                <a:uLnTx/>
                <a:uFillTx/>
                <a:latin typeface="Calibri"/>
              </a:rPr>
              <a:t>Pal</a:t>
            </a:r>
            <a:r>
              <a:rPr lang="hr-HR" sz="2000" dirty="0">
                <a:solidFill>
                  <a:srgbClr val="CBF0B6"/>
                </a:solidFill>
                <a:latin typeface="Calibri"/>
              </a:rPr>
              <a:t>me</a:t>
            </a:r>
            <a:endParaRPr lang="hr-HR" sz="2000" dirty="0">
              <a:solidFill>
                <a:srgbClr val="CBF0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25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43BEEE75-DB36-4B4B-B035-C619AFD03358}"/>
              </a:ext>
            </a:extLst>
          </p:cNvPr>
          <p:cNvSpPr txBox="1"/>
          <p:nvPr/>
        </p:nvSpPr>
        <p:spPr>
          <a:xfrm>
            <a:off x="604807" y="416871"/>
            <a:ext cx="50026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2400" i="0" u="none" strike="noStrike" kern="1200" cap="none" spc="0" normalizeH="0" baseline="0" noProof="0" dirty="0">
                <a:ln>
                  <a:noFill/>
                </a:ln>
                <a:solidFill>
                  <a:srgbClr val="7BD8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Zanimljivo je bilo vidjeti Muzej obuće i tvornicu obuće </a:t>
            </a:r>
            <a:r>
              <a:rPr kumimoji="0" lang="hr-HR" sz="2400" i="0" u="none" strike="noStrike" kern="1200" cap="none" spc="0" normalizeH="0" baseline="0" noProof="0" dirty="0" err="1">
                <a:ln>
                  <a:noFill/>
                </a:ln>
                <a:solidFill>
                  <a:srgbClr val="7BD8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LoriBLU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DA1B634-7ED3-46C8-8724-FC5EDF661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87" y="2088653"/>
            <a:ext cx="5002632" cy="333881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784C803-35C0-4B8E-9823-C9B46E2ED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09" y="2095205"/>
            <a:ext cx="3996927" cy="2667592"/>
          </a:xfrm>
          <a:prstGeom prst="rect">
            <a:avLst/>
          </a:prstGeom>
          <a:ln w="6350">
            <a:noFill/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763A718-9C23-4565-A8F8-812CF73A3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4"/>
            <a:ext cx="5002632" cy="2813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B4E99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75C16073-5643-4292-9ABD-FB4FA2B8D9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79205"/>
            <a:ext cx="3923716" cy="2618730"/>
          </a:xfrm>
          <a:prstGeom prst="rect">
            <a:avLst/>
          </a:prstGeom>
          <a:ln w="38100">
            <a:solidFill>
              <a:srgbClr val="B4E997"/>
            </a:solidFill>
          </a:ln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BB0F36D6-6094-4113-90C1-096912E2E0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54" y="1413124"/>
            <a:ext cx="3923717" cy="2618731"/>
          </a:xfrm>
          <a:prstGeom prst="rect">
            <a:avLst/>
          </a:prstGeom>
          <a:ln w="38100">
            <a:solidFill>
              <a:srgbClr val="B4E997"/>
            </a:solidFill>
          </a:ln>
        </p:spPr>
      </p:pic>
    </p:spTree>
    <p:extLst>
      <p:ext uri="{BB962C8B-B14F-4D97-AF65-F5344CB8AC3E}">
        <p14:creationId xmlns:p14="http://schemas.microsoft.com/office/powerpoint/2010/main" val="122538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CEBE15AC-B63F-4A21-B2BB-9FF7DE4922E0}"/>
              </a:ext>
            </a:extLst>
          </p:cNvPr>
          <p:cNvSpPr txBox="1"/>
          <p:nvPr/>
        </p:nvSpPr>
        <p:spPr>
          <a:xfrm>
            <a:off x="755576" y="548680"/>
            <a:ext cx="6706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7BD8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Učenice su se iskazale na radionici izrade keramike…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9300F61-467B-4C32-B062-D7874EF18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46448"/>
            <a:ext cx="5820139" cy="436510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801E003-9ACD-4CD2-AC5D-06A903B99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68" y="1366650"/>
            <a:ext cx="3041070" cy="4054760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64B80835-C331-4CD3-A22C-24C3A5FF7375}"/>
              </a:ext>
            </a:extLst>
          </p:cNvPr>
          <p:cNvSpPr txBox="1"/>
          <p:nvPr/>
        </p:nvSpPr>
        <p:spPr>
          <a:xfrm>
            <a:off x="1561990" y="6078487"/>
            <a:ext cx="72584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7BD8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…a kasnije se svi skupa regenerirali na klaun terapiji !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xmlns="" id="{704EEF22-CF2C-4CD8-BB41-4F78E66AE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38" y="1366650"/>
            <a:ext cx="3223626" cy="4080088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E5BB5E04-B288-489B-A56A-4AFB822A4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02752"/>
            <a:ext cx="3273829" cy="436510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4E9E2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FE012876-EDED-46F1-A002-D7C77799C1AE}"/>
              </a:ext>
            </a:extLst>
          </p:cNvPr>
          <p:cNvSpPr txBox="1"/>
          <p:nvPr/>
        </p:nvSpPr>
        <p:spPr>
          <a:xfrm>
            <a:off x="2019460" y="5463127"/>
            <a:ext cx="34447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7BD848"/>
                </a:solidFill>
                <a:effectLst/>
                <a:uLnTx/>
                <a:uFillTx/>
                <a:latin typeface="Calibri"/>
              </a:rPr>
              <a:t>…izrađivale su  tjesteninu…</a:t>
            </a:r>
            <a:endParaRPr lang="hr-HR" sz="2000" b="1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B6989992-92B0-4470-AFB7-69AA3AA68C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2112052"/>
            <a:ext cx="4045428" cy="3034071"/>
          </a:xfrm>
          <a:prstGeom prst="rect">
            <a:avLst/>
          </a:prstGeom>
          <a:ln w="38100">
            <a:solidFill>
              <a:srgbClr val="B4E997"/>
            </a:solidFill>
          </a:ln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39D536B-A824-46E3-8BED-4356E5D25F4C}"/>
              </a:ext>
            </a:extLst>
          </p:cNvPr>
          <p:cNvSpPr txBox="1"/>
          <p:nvPr/>
        </p:nvSpPr>
        <p:spPr>
          <a:xfrm>
            <a:off x="3010137" y="4746013"/>
            <a:ext cx="2736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7BD848"/>
                </a:solidFill>
                <a:effectLst/>
                <a:uLnTx/>
                <a:uFillTx/>
                <a:latin typeface="Calibri"/>
              </a:rPr>
              <a:t>…ukrašavale kavu…</a:t>
            </a:r>
            <a:endParaRPr lang="hr-HR" sz="2000" b="1" dirty="0"/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3A51EC0D-0630-4099-8B52-3F79A23AB3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63" y="1206701"/>
            <a:ext cx="5543311" cy="476072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8318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9779E2A5-F77B-4F3E-A9F5-0FBF226392A5}"/>
              </a:ext>
            </a:extLst>
          </p:cNvPr>
          <p:cNvSpPr txBox="1"/>
          <p:nvPr/>
        </p:nvSpPr>
        <p:spPr>
          <a:xfrm>
            <a:off x="492162" y="404664"/>
            <a:ext cx="76082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24.-28.travnja 2023.- Hrvatska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dirty="0">
                <a:solidFill>
                  <a:schemeClr val="tx1">
                    <a:lumMod val="85000"/>
                  </a:schemeClr>
                </a:solidFill>
                <a:latin typeface="Calibri"/>
              </a:rPr>
              <a:t>Gostima </a:t>
            </a:r>
            <a:r>
              <a:rPr lang="hr-HR" sz="2400" dirty="0" smtClean="0">
                <a:solidFill>
                  <a:schemeClr val="tx1">
                    <a:lumMod val="85000"/>
                  </a:schemeClr>
                </a:solidFill>
                <a:latin typeface="Calibri"/>
              </a:rPr>
              <a:t>smo </a:t>
            </a:r>
            <a:r>
              <a:rPr lang="hr-HR" sz="2400" dirty="0">
                <a:solidFill>
                  <a:schemeClr val="tx1">
                    <a:lumMod val="85000"/>
                  </a:schemeClr>
                </a:solidFill>
                <a:latin typeface="Calibri"/>
              </a:rPr>
              <a:t>željeli pokazati neke </a:t>
            </a:r>
            <a:r>
              <a:rPr lang="hr-HR" sz="2400" dirty="0" smtClean="0">
                <a:solidFill>
                  <a:schemeClr val="tx1">
                    <a:lumMod val="85000"/>
                  </a:schemeClr>
                </a:solidFill>
                <a:latin typeface="Calibri"/>
              </a:rPr>
              <a:t>od ljepota </a:t>
            </a:r>
            <a:r>
              <a:rPr lang="hr-HR" sz="2400" dirty="0">
                <a:solidFill>
                  <a:schemeClr val="tx1">
                    <a:lumMod val="85000"/>
                  </a:schemeClr>
                </a:solidFill>
                <a:latin typeface="Calibri"/>
              </a:rPr>
              <a:t>naše Istre… 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82731633-2448-49D9-A371-0A9B5F067655}"/>
              </a:ext>
            </a:extLst>
          </p:cNvPr>
          <p:cNvSpPr txBox="1"/>
          <p:nvPr/>
        </p:nvSpPr>
        <p:spPr>
          <a:xfrm>
            <a:off x="2051720" y="1235661"/>
            <a:ext cx="68047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Motovunu smo imali kostimiranog vrckavog vodiča,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tijekom našeg boravka u gradu,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izmijenila su se sva četiri godišnja doba.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DC7BCAE-F9CB-494A-AB15-BDBA32142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8" y="1916832"/>
            <a:ext cx="2537014" cy="338268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3DDFC47-2976-4119-A65B-0636AABA4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56" y="2616290"/>
            <a:ext cx="3577636" cy="2683227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E4F47684-91EC-4F2A-8A43-C7411C925784}"/>
              </a:ext>
            </a:extLst>
          </p:cNvPr>
          <p:cNvSpPr txBox="1"/>
          <p:nvPr/>
        </p:nvSpPr>
        <p:spPr>
          <a:xfrm>
            <a:off x="3922886" y="5483496"/>
            <a:ext cx="4906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</a:rPr>
              <a:t>Rovinj nas je obradovao Suncem…</a:t>
            </a:r>
            <a:endParaRPr lang="hr-H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07AE21FB-9B68-44C0-BAA7-EDEFABF4FC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00" y="2166801"/>
            <a:ext cx="2860415" cy="38138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CFFC7FB2-1C3F-4FE8-B36E-C5FEDFD12F6C}"/>
              </a:ext>
            </a:extLst>
          </p:cNvPr>
          <p:cNvSpPr txBox="1"/>
          <p:nvPr/>
        </p:nvSpPr>
        <p:spPr>
          <a:xfrm>
            <a:off x="4932040" y="5945161"/>
            <a:ext cx="3650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…u Puli je već bilo vruće…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0A3A3684-BD2D-4F60-AA32-F41AD94673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91" y="2655172"/>
            <a:ext cx="4219126" cy="3164345"/>
          </a:xfrm>
          <a:prstGeom prst="rect">
            <a:avLst/>
          </a:prstGeom>
          <a:ln w="57150">
            <a:solidFill>
              <a:schemeClr val="tx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754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887106E7-F6C1-4165-B661-7A8B4CDAF10B}"/>
              </a:ext>
            </a:extLst>
          </p:cNvPr>
          <p:cNvSpPr txBox="1"/>
          <p:nvPr/>
        </p:nvSpPr>
        <p:spPr>
          <a:xfrm>
            <a:off x="323528" y="260648"/>
            <a:ext cx="7920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Etnografski muzej Istre u Pazinu za nas je </a:t>
            </a:r>
            <a:r>
              <a:rPr lang="hr-HR" sz="2400" dirty="0">
                <a:solidFill>
                  <a:prstClr val="white">
                    <a:lumMod val="85000"/>
                  </a:prstClr>
                </a:solidFill>
                <a:latin typeface="Calibri"/>
              </a:rPr>
              <a:t>nakon obilaska stalnog postava, 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pripremio prigodni program tradicionalnog istarskog plesa i glazbe, kao i poučne radionice tkanja i veza.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20C37D2F-D08E-41E2-81F7-7738587B5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1" y="1945593"/>
            <a:ext cx="3936437" cy="296681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A220E4C-6CAD-442C-A652-D895C82F0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4" y="1958913"/>
            <a:ext cx="3936437" cy="295232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A93F320-3404-45F5-A359-300AC9A2B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24" y="2429789"/>
            <a:ext cx="3944553" cy="296710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1C6BA47-EA53-4E15-9C53-EEFC1C8EBC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70" y="2440069"/>
            <a:ext cx="3909544" cy="2946545"/>
          </a:xfrm>
          <a:prstGeom prst="rect">
            <a:avLst/>
          </a:prstGeom>
          <a:ln w="28575">
            <a:solidFill>
              <a:schemeClr val="tx1">
                <a:lumMod val="85000"/>
              </a:schemeClr>
            </a:solidFill>
          </a:ln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3F98A27F-8C21-44F2-89C3-7735363C7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7" y="2922688"/>
            <a:ext cx="3926779" cy="2945084"/>
          </a:xfrm>
          <a:prstGeom prst="rect">
            <a:avLst/>
          </a:prstGeom>
          <a:ln w="57150">
            <a:solidFill>
              <a:schemeClr val="tx1">
                <a:lumMod val="85000"/>
              </a:schemeClr>
            </a:solidFill>
          </a:ln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0FC2767-8A32-4717-A875-3DDB56497D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40" y="2921227"/>
            <a:ext cx="3928727" cy="2946545"/>
          </a:xfrm>
          <a:prstGeom prst="rect">
            <a:avLst/>
          </a:prstGeom>
          <a:ln w="57150">
            <a:solidFill>
              <a:schemeClr val="tx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687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19CACD71-61D7-4672-8ED8-BFBAB93EC4B3}"/>
              </a:ext>
            </a:extLst>
          </p:cNvPr>
          <p:cNvSpPr txBox="1"/>
          <p:nvPr/>
        </p:nvSpPr>
        <p:spPr>
          <a:xfrm>
            <a:off x="611560" y="404664"/>
            <a:ext cx="8064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BA" sz="2000" dirty="0">
                <a:solidFill>
                  <a:schemeClr val="tx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Finalna priredba i Festival tradicije održan je u Kulturnom centru </a:t>
            </a:r>
            <a:r>
              <a:rPr lang="hr-BA" sz="2000" dirty="0" err="1">
                <a:solidFill>
                  <a:schemeClr val="tx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Circolo</a:t>
            </a:r>
            <a:r>
              <a:rPr lang="hr-BA" sz="2000" dirty="0">
                <a:solidFill>
                  <a:schemeClr val="tx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hr-BA" sz="20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Naši učenici pripremili su prigodni glazbeni i plesni program…</a:t>
            </a:r>
            <a:r>
              <a:rPr lang="hr-BA" sz="2000" dirty="0">
                <a:solidFill>
                  <a:schemeClr val="tx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2A9F010-2E51-481C-852E-D29EC2A32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70484"/>
            <a:ext cx="4956043" cy="371703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0D8373A8-E966-4F12-B0A7-A8ABF5565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76" y="1916832"/>
            <a:ext cx="4289620" cy="322666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1798F43-46A6-48DC-95AC-18AEC0C70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57133"/>
            <a:ext cx="4284960" cy="2917216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77F291FA-ADBA-4E72-B6D4-76883F647593}"/>
              </a:ext>
            </a:extLst>
          </p:cNvPr>
          <p:cNvSpPr txBox="1"/>
          <p:nvPr/>
        </p:nvSpPr>
        <p:spPr>
          <a:xfrm>
            <a:off x="953614" y="6169834"/>
            <a:ext cx="77273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BA" sz="2000" dirty="0">
                <a:solidFill>
                  <a:prstClr val="white">
                    <a:lumMod val="8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…a na izložbenim štandovima prikazani su proizvodi svih sudionika.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9C91FFE-F305-4DE1-9635-1670227E23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2" y="1548096"/>
            <a:ext cx="4469811" cy="35954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CB99E4F-13FA-4BDD-B2CE-D4BB82A067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7" y="2332005"/>
            <a:ext cx="4289620" cy="32172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16E613E2-4C19-408A-93C2-26CAC18D8F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16" y="1536321"/>
            <a:ext cx="3288342" cy="43844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072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46968" y="548680"/>
            <a:ext cx="85014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600" dirty="0">
                <a:solidFill>
                  <a:srgbClr val="FFFF00"/>
                </a:solidFill>
                <a:latin typeface="Calibri"/>
              </a:rPr>
              <a:t>Pokrovitelj projekta: Europska komisija</a:t>
            </a:r>
          </a:p>
          <a:p>
            <a:pPr lvl="0"/>
            <a:r>
              <a:rPr lang="hr-HR" sz="2600" dirty="0">
                <a:solidFill>
                  <a:srgbClr val="FFFF00"/>
                </a:solidFill>
                <a:latin typeface="Calibri"/>
              </a:rPr>
              <a:t>Naziv projekta: </a:t>
            </a:r>
            <a:r>
              <a:rPr lang="hr-HR" sz="2600" dirty="0" err="1">
                <a:solidFill>
                  <a:srgbClr val="FFFF00"/>
                </a:solidFill>
                <a:latin typeface="Calibri"/>
              </a:rPr>
              <a:t>Erasmus</a:t>
            </a:r>
            <a:r>
              <a:rPr lang="hr-HR" sz="2600" dirty="0">
                <a:solidFill>
                  <a:srgbClr val="FFFF00"/>
                </a:solidFill>
                <a:latin typeface="Calibri"/>
              </a:rPr>
              <a:t>+ Festival tradicije</a:t>
            </a:r>
          </a:p>
          <a:p>
            <a:pPr lvl="0"/>
            <a:r>
              <a:rPr lang="hr-HR" sz="2600" dirty="0">
                <a:solidFill>
                  <a:srgbClr val="FFFF00"/>
                </a:solidFill>
                <a:latin typeface="Calibri"/>
              </a:rPr>
              <a:t>Cilj projekta: Predstaviti  tradiciju Europskih </a:t>
            </a:r>
            <a:r>
              <a:rPr lang="hr-HR" sz="2600" dirty="0" smtClean="0">
                <a:solidFill>
                  <a:srgbClr val="FFFF00"/>
                </a:solidFill>
                <a:latin typeface="Calibri"/>
              </a:rPr>
              <a:t>regija </a:t>
            </a:r>
            <a:endParaRPr lang="hr-HR" sz="2600" dirty="0">
              <a:solidFill>
                <a:srgbClr val="FFFF00"/>
              </a:solidFill>
              <a:latin typeface="Calibri"/>
            </a:endParaRPr>
          </a:p>
          <a:p>
            <a:pPr lvl="0"/>
            <a:r>
              <a:rPr lang="hr-HR" sz="2600" dirty="0">
                <a:solidFill>
                  <a:srgbClr val="FFFF00"/>
                </a:solidFill>
                <a:latin typeface="Calibri"/>
              </a:rPr>
              <a:t>Trajanje programa: 01.10.2020. - 30.04.2023. </a:t>
            </a:r>
          </a:p>
          <a:p>
            <a:pPr lvl="0"/>
            <a:r>
              <a:rPr lang="hr-HR" sz="2600" dirty="0">
                <a:solidFill>
                  <a:srgbClr val="FFFF00"/>
                </a:solidFill>
                <a:latin typeface="Calibri"/>
              </a:rPr>
              <a:t>   </a:t>
            </a:r>
          </a:p>
          <a:p>
            <a:pPr lvl="0"/>
            <a:r>
              <a:rPr lang="hr-HR" sz="2600" dirty="0">
                <a:solidFill>
                  <a:srgbClr val="FFFF00"/>
                </a:solidFill>
                <a:latin typeface="Calibri"/>
              </a:rPr>
              <a:t>Sudionici:</a:t>
            </a:r>
          </a:p>
          <a:p>
            <a:pPr lvl="0"/>
            <a:r>
              <a:rPr lang="hr-HR" sz="2600" dirty="0">
                <a:solidFill>
                  <a:srgbClr val="FFFF00"/>
                </a:solidFill>
                <a:latin typeface="Calibri"/>
              </a:rPr>
              <a:t>- Škola primijenjenih umjetnosti i dizajna Pula </a:t>
            </a:r>
            <a:r>
              <a:rPr lang="hr-HR" sz="2600" dirty="0" smtClean="0">
                <a:solidFill>
                  <a:srgbClr val="FFFF00"/>
                </a:solidFill>
                <a:latin typeface="Calibri"/>
              </a:rPr>
              <a:t>– Hrvatska;</a:t>
            </a:r>
            <a:endParaRPr lang="hr-HR" sz="2600" dirty="0">
              <a:solidFill>
                <a:srgbClr val="FFFF00"/>
              </a:solidFill>
              <a:latin typeface="Calibri"/>
            </a:endParaRPr>
          </a:p>
          <a:p>
            <a:pPr lvl="0"/>
            <a:r>
              <a:rPr lang="hr-HR" sz="2600" dirty="0">
                <a:solidFill>
                  <a:srgbClr val="FFFF00"/>
                </a:solidFill>
                <a:latin typeface="Calibri"/>
              </a:rPr>
              <a:t>- Škola umjetničke industrije- Bratislava, </a:t>
            </a:r>
            <a:r>
              <a:rPr lang="hr-HR" sz="2600" dirty="0" smtClean="0">
                <a:solidFill>
                  <a:srgbClr val="FFFF00"/>
                </a:solidFill>
                <a:latin typeface="Calibri"/>
              </a:rPr>
              <a:t>Slovačka;</a:t>
            </a:r>
            <a:endParaRPr lang="hr-HR" sz="2600" dirty="0">
              <a:solidFill>
                <a:srgbClr val="FFFF00"/>
              </a:solidFill>
              <a:latin typeface="Calibri"/>
            </a:endParaRPr>
          </a:p>
          <a:p>
            <a:pPr lvl="0"/>
            <a:r>
              <a:rPr lang="hr-HR" sz="2600" dirty="0">
                <a:solidFill>
                  <a:srgbClr val="FFFF00"/>
                </a:solidFill>
                <a:latin typeface="Calibri"/>
              </a:rPr>
              <a:t>- Srednja škola za dizajn i obrt- </a:t>
            </a:r>
            <a:r>
              <a:rPr lang="hr-HR" sz="2600" dirty="0" err="1">
                <a:solidFill>
                  <a:srgbClr val="FFFF00"/>
                </a:solidFill>
                <a:latin typeface="Calibri"/>
              </a:rPr>
              <a:t>Kladno</a:t>
            </a:r>
            <a:r>
              <a:rPr lang="hr-HR" sz="2600" dirty="0">
                <a:solidFill>
                  <a:srgbClr val="FFFF00"/>
                </a:solidFill>
                <a:latin typeface="Calibri"/>
              </a:rPr>
              <a:t>, </a:t>
            </a:r>
            <a:r>
              <a:rPr lang="hr-HR" sz="2600" dirty="0" smtClean="0">
                <a:solidFill>
                  <a:srgbClr val="FFFF00"/>
                </a:solidFill>
                <a:latin typeface="Calibri"/>
              </a:rPr>
              <a:t>Češka; </a:t>
            </a:r>
            <a:endParaRPr lang="hr-HR" sz="2600" dirty="0">
              <a:solidFill>
                <a:srgbClr val="FFFF00"/>
              </a:solidFill>
              <a:latin typeface="Calibri"/>
            </a:endParaRPr>
          </a:p>
          <a:p>
            <a:pPr lvl="0"/>
            <a:r>
              <a:rPr lang="hr-HR" sz="2600" dirty="0">
                <a:solidFill>
                  <a:srgbClr val="FFFF00"/>
                </a:solidFill>
                <a:latin typeface="Calibri"/>
              </a:rPr>
              <a:t>- Ekonomska škola "</a:t>
            </a:r>
            <a:r>
              <a:rPr lang="hr-HR" sz="2600" dirty="0" err="1">
                <a:solidFill>
                  <a:srgbClr val="FFFF00"/>
                </a:solidFill>
                <a:latin typeface="Calibri"/>
              </a:rPr>
              <a:t>Virgil</a:t>
            </a:r>
            <a:r>
              <a:rPr lang="hr-HR" sz="26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hr-HR" sz="2600" dirty="0" err="1">
                <a:solidFill>
                  <a:srgbClr val="FFFF00"/>
                </a:solidFill>
                <a:latin typeface="Calibri"/>
              </a:rPr>
              <a:t>Madgearu</a:t>
            </a:r>
            <a:r>
              <a:rPr lang="hr-HR" sz="2600" dirty="0">
                <a:solidFill>
                  <a:srgbClr val="FFFF00"/>
                </a:solidFill>
                <a:latin typeface="Calibri"/>
              </a:rPr>
              <a:t>"- </a:t>
            </a:r>
            <a:r>
              <a:rPr lang="hr-HR" sz="2600" dirty="0" err="1">
                <a:solidFill>
                  <a:srgbClr val="FFFF00"/>
                </a:solidFill>
                <a:latin typeface="Calibri"/>
              </a:rPr>
              <a:t>Ploesti</a:t>
            </a:r>
            <a:r>
              <a:rPr lang="hr-HR" sz="2600" dirty="0">
                <a:solidFill>
                  <a:srgbClr val="FFFF00"/>
                </a:solidFill>
                <a:latin typeface="Calibri"/>
              </a:rPr>
              <a:t>, </a:t>
            </a:r>
            <a:r>
              <a:rPr lang="hr-HR" sz="2600" dirty="0" smtClean="0">
                <a:solidFill>
                  <a:srgbClr val="FFFF00"/>
                </a:solidFill>
                <a:latin typeface="Calibri"/>
              </a:rPr>
              <a:t>Rumunjska;</a:t>
            </a:r>
            <a:endParaRPr lang="hr-HR" sz="2600" dirty="0">
              <a:solidFill>
                <a:srgbClr val="FFFF00"/>
              </a:solidFill>
              <a:latin typeface="Calibri"/>
            </a:endParaRPr>
          </a:p>
          <a:p>
            <a:pPr lvl="0"/>
            <a:r>
              <a:rPr lang="hr-HR" sz="2600" dirty="0">
                <a:solidFill>
                  <a:srgbClr val="FFFF00"/>
                </a:solidFill>
                <a:latin typeface="Calibri"/>
              </a:rPr>
              <a:t>- Škola za tehničko obrazovanje </a:t>
            </a:r>
          </a:p>
          <a:p>
            <a:pPr lvl="0"/>
            <a:r>
              <a:rPr lang="hr-HR" sz="2600" dirty="0">
                <a:solidFill>
                  <a:srgbClr val="FFFF00"/>
                </a:solidFill>
                <a:latin typeface="Calibri"/>
              </a:rPr>
              <a:t>„</a:t>
            </a:r>
            <a:r>
              <a:rPr lang="hr-HR" sz="2600" dirty="0" err="1">
                <a:solidFill>
                  <a:srgbClr val="FFFF00"/>
                </a:solidFill>
                <a:latin typeface="Calibri"/>
              </a:rPr>
              <a:t>IISS</a:t>
            </a:r>
            <a:r>
              <a:rPr lang="hr-HR" sz="26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hr-HR" sz="2600" dirty="0" err="1">
                <a:solidFill>
                  <a:srgbClr val="FFFF00"/>
                </a:solidFill>
                <a:latin typeface="Calibri"/>
              </a:rPr>
              <a:t>Carlo</a:t>
            </a:r>
            <a:r>
              <a:rPr lang="hr-HR" sz="2600" dirty="0">
                <a:solidFill>
                  <a:srgbClr val="FFFF00"/>
                </a:solidFill>
                <a:latin typeface="Calibri"/>
              </a:rPr>
              <a:t> Urbani”- Porto </a:t>
            </a:r>
            <a:r>
              <a:rPr lang="hr-HR" sz="2600" dirty="0" err="1">
                <a:solidFill>
                  <a:srgbClr val="FFFF00"/>
                </a:solidFill>
                <a:latin typeface="Calibri"/>
              </a:rPr>
              <a:t>Sant</a:t>
            </a:r>
            <a:r>
              <a:rPr lang="hr-HR" sz="2600" dirty="0">
                <a:solidFill>
                  <a:srgbClr val="FFFF00"/>
                </a:solidFill>
                <a:latin typeface="Calibri"/>
              </a:rPr>
              <a:t>’</a:t>
            </a:r>
            <a:r>
              <a:rPr lang="hr-HR" sz="2600" dirty="0" err="1">
                <a:solidFill>
                  <a:srgbClr val="FFFF00"/>
                </a:solidFill>
                <a:latin typeface="Calibri"/>
              </a:rPr>
              <a:t>Elpidio</a:t>
            </a:r>
            <a:r>
              <a:rPr lang="hr-HR" sz="2600" dirty="0">
                <a:solidFill>
                  <a:srgbClr val="FFFF00"/>
                </a:solidFill>
                <a:latin typeface="Calibri"/>
              </a:rPr>
              <a:t>, </a:t>
            </a:r>
            <a:r>
              <a:rPr lang="hr-HR" sz="2600" dirty="0" smtClean="0">
                <a:solidFill>
                  <a:srgbClr val="FFFF00"/>
                </a:solidFill>
                <a:latin typeface="Calibri"/>
              </a:rPr>
              <a:t>Italija;</a:t>
            </a:r>
            <a:endParaRPr lang="hr-HR" sz="2600" dirty="0">
              <a:solidFill>
                <a:srgbClr val="FFFF00"/>
              </a:solidFill>
              <a:latin typeface="Calibri"/>
            </a:endParaRPr>
          </a:p>
          <a:p>
            <a:pPr lvl="0"/>
            <a:r>
              <a:rPr lang="hr-HR" sz="2600" dirty="0">
                <a:solidFill>
                  <a:srgbClr val="FFFF00"/>
                </a:solidFill>
                <a:latin typeface="Calibri"/>
              </a:rPr>
              <a:t>- Strukovna škola „</a:t>
            </a:r>
            <a:r>
              <a:rPr lang="hr-HR" sz="2600" dirty="0" err="1">
                <a:solidFill>
                  <a:srgbClr val="FFFF00"/>
                </a:solidFill>
                <a:latin typeface="Calibri"/>
              </a:rPr>
              <a:t>BBS</a:t>
            </a:r>
            <a:r>
              <a:rPr lang="hr-HR" sz="26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hr-HR" sz="2600" dirty="0" err="1">
                <a:solidFill>
                  <a:srgbClr val="FFFF00"/>
                </a:solidFill>
                <a:latin typeface="Calibri"/>
              </a:rPr>
              <a:t>Harald</a:t>
            </a:r>
            <a:r>
              <a:rPr lang="hr-HR" sz="26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hr-HR" sz="2600" dirty="0" err="1">
                <a:solidFill>
                  <a:srgbClr val="FFFF00"/>
                </a:solidFill>
                <a:latin typeface="Calibri"/>
              </a:rPr>
              <a:t>Fissler</a:t>
            </a:r>
            <a:r>
              <a:rPr lang="hr-HR" sz="2600" dirty="0">
                <a:solidFill>
                  <a:srgbClr val="FFFF00"/>
                </a:solidFill>
                <a:latin typeface="Calibri"/>
              </a:rPr>
              <a:t>”- </a:t>
            </a:r>
          </a:p>
          <a:p>
            <a:pPr lvl="0"/>
            <a:r>
              <a:rPr lang="hr-HR" sz="2600" dirty="0" err="1">
                <a:solidFill>
                  <a:srgbClr val="FFFF00"/>
                </a:solidFill>
                <a:latin typeface="Calibri"/>
              </a:rPr>
              <a:t>Idar</a:t>
            </a:r>
            <a:r>
              <a:rPr lang="hr-HR" sz="2600" dirty="0">
                <a:solidFill>
                  <a:srgbClr val="FFFF00"/>
                </a:solidFill>
                <a:latin typeface="Calibri"/>
              </a:rPr>
              <a:t>-</a:t>
            </a:r>
            <a:r>
              <a:rPr lang="hr-HR" sz="2600" dirty="0" err="1">
                <a:solidFill>
                  <a:srgbClr val="FFFF00"/>
                </a:solidFill>
                <a:latin typeface="Calibri"/>
              </a:rPr>
              <a:t>Oberstein</a:t>
            </a:r>
            <a:r>
              <a:rPr lang="hr-HR" sz="2600" dirty="0">
                <a:solidFill>
                  <a:srgbClr val="FFFF00"/>
                </a:solidFill>
                <a:latin typeface="Calibri"/>
              </a:rPr>
              <a:t>, Njemačka</a:t>
            </a:r>
          </a:p>
        </p:txBody>
      </p:sp>
    </p:spTree>
    <p:extLst>
      <p:ext uri="{BB962C8B-B14F-4D97-AF65-F5344CB8AC3E}">
        <p14:creationId xmlns:p14="http://schemas.microsoft.com/office/powerpoint/2010/main" val="364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EB1B1843-5FFF-4A58-936F-576D920679DD}"/>
              </a:ext>
            </a:extLst>
          </p:cNvPr>
          <p:cNvSpPr txBox="1"/>
          <p:nvPr/>
        </p:nvSpPr>
        <p:spPr>
          <a:xfrm>
            <a:off x="1475656" y="332656"/>
            <a:ext cx="6408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BA" sz="2400" dirty="0">
                <a:solidFill>
                  <a:prstClr val="white">
                    <a:lumMod val="8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Ovaj projekat ostat će nam u lijepom sjećanju po novim iskustvima i novim prijateljima</a:t>
            </a:r>
            <a:endParaRPr lang="hr-HR" sz="24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3AE0BF5-6222-4416-84B6-BC4ABB2B7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0" y="1484784"/>
            <a:ext cx="6288699" cy="4716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80AAF1AC-E2A1-423B-98EC-5C0B96581974}"/>
              </a:ext>
            </a:extLst>
          </p:cNvPr>
          <p:cNvSpPr txBox="1"/>
          <p:nvPr/>
        </p:nvSpPr>
        <p:spPr>
          <a:xfrm>
            <a:off x="708349" y="1682979"/>
            <a:ext cx="19933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BA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HVALA</a:t>
            </a:r>
            <a:endParaRPr lang="hr-HR" sz="4800" b="1" dirty="0">
              <a:solidFill>
                <a:srgbClr val="FFFF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CC9BD3B0-5E66-42DD-81B2-B3F4CDEDC62F}"/>
              </a:ext>
            </a:extLst>
          </p:cNvPr>
          <p:cNvSpPr txBox="1"/>
          <p:nvPr/>
        </p:nvSpPr>
        <p:spPr>
          <a:xfrm>
            <a:off x="6732240" y="5461306"/>
            <a:ext cx="18722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BA" sz="4400" b="1" i="0" u="none" strike="noStrike" kern="1200" cap="none" spc="0" normalizeH="0" baseline="0" noProof="0" dirty="0">
                <a:ln>
                  <a:noFill/>
                </a:ln>
                <a:solidFill>
                  <a:srgbClr val="04E6E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DANKE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rgbClr val="04E6E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72F8BD0D-81EA-4EDD-868C-7AABEE2F42AB}"/>
              </a:ext>
            </a:extLst>
          </p:cNvPr>
          <p:cNvSpPr txBox="1"/>
          <p:nvPr/>
        </p:nvSpPr>
        <p:spPr>
          <a:xfrm>
            <a:off x="6732240" y="2251549"/>
            <a:ext cx="2824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B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BA" sz="4400" b="1" i="0" u="none" strike="noStrike" kern="1200" cap="none" spc="0" normalizeH="0" baseline="0" noProof="0" dirty="0">
                <a:ln>
                  <a:noFill/>
                </a:ln>
                <a:solidFill>
                  <a:srgbClr val="7BD8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GRAZIE</a:t>
            </a:r>
            <a:r>
              <a:rPr kumimoji="0" lang="hr-B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hr-HR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879C2CAA-8D99-4661-8E4A-6F2703D9A76D}"/>
              </a:ext>
            </a:extLst>
          </p:cNvPr>
          <p:cNvSpPr txBox="1"/>
          <p:nvPr/>
        </p:nvSpPr>
        <p:spPr>
          <a:xfrm>
            <a:off x="4698148" y="1946142"/>
            <a:ext cx="23279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BA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ĎAKUJEM</a:t>
            </a:r>
            <a:endParaRPr kumimoji="0" lang="hr-HR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8D77F6F9-A8EB-41A2-993D-47D16EA575DE}"/>
              </a:ext>
            </a:extLst>
          </p:cNvPr>
          <p:cNvSpPr txBox="1"/>
          <p:nvPr/>
        </p:nvSpPr>
        <p:spPr>
          <a:xfrm>
            <a:off x="1364388" y="5348380"/>
            <a:ext cx="21508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BA" sz="4800" b="1" i="0" u="none" strike="noStrike" kern="1200" cap="none" spc="0" normalizeH="0" baseline="0" noProof="0" dirty="0">
                <a:ln>
                  <a:noFill/>
                </a:ln>
                <a:solidFill>
                  <a:srgbClr val="0383E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DĚKUJI</a:t>
            </a:r>
            <a:endParaRPr kumimoji="0" lang="hr-HR" sz="4800" b="1" i="0" u="none" strike="noStrike" kern="1200" cap="none" spc="0" normalizeH="0" baseline="0" noProof="0" dirty="0">
              <a:ln>
                <a:noFill/>
              </a:ln>
              <a:solidFill>
                <a:srgbClr val="0383E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368D0939-ED94-4530-B8DC-921637AA41CE}"/>
              </a:ext>
            </a:extLst>
          </p:cNvPr>
          <p:cNvSpPr txBox="1"/>
          <p:nvPr/>
        </p:nvSpPr>
        <p:spPr>
          <a:xfrm>
            <a:off x="3751282" y="4928449"/>
            <a:ext cx="3120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B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MULȚUMESC</a:t>
            </a:r>
            <a:endParaRPr kumimoji="0" lang="hr-HR" sz="40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8D2C4CEE-4890-494B-B95D-84F0620DA081}"/>
              </a:ext>
            </a:extLst>
          </p:cNvPr>
          <p:cNvSpPr txBox="1"/>
          <p:nvPr/>
        </p:nvSpPr>
        <p:spPr>
          <a:xfrm>
            <a:off x="486831" y="4170473"/>
            <a:ext cx="24363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BA" sz="4400" b="1" i="0" u="none" strike="noStrike" kern="1200" cap="none" spc="0" normalizeH="0" baseline="0" noProof="0" dirty="0">
                <a:ln>
                  <a:noFill/>
                </a:ln>
                <a:solidFill>
                  <a:srgbClr val="EB63E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THANKS</a:t>
            </a:r>
            <a:endParaRPr lang="hr-HR" sz="2000" b="1" dirty="0">
              <a:solidFill>
                <a:srgbClr val="EB63EE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5053868" y="6255947"/>
            <a:ext cx="2093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r-BA" sz="1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BA" sz="1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ripremila Dejana </a:t>
            </a:r>
            <a:r>
              <a:rPr lang="hr-BA" sz="1600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Gott</a:t>
            </a:r>
            <a:endParaRPr lang="hr-HR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9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536" y="332656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dirty="0">
                <a:solidFill>
                  <a:srgbClr val="FFFF00"/>
                </a:solidFill>
                <a:latin typeface="Calibri"/>
              </a:rPr>
              <a:t>Tijekom dvije godine održano je tri sastanka mentora nastavnika: u Hrvatskoj, Slovačkoj i Češkoj, te šest programa sa učenicima u svakoj od zemalja sudionica: Češka, Njemačka, Slovačka, Rumunjska, Italija i Hrvatska. </a:t>
            </a:r>
          </a:p>
          <a:p>
            <a:pPr lvl="0"/>
            <a:endParaRPr lang="hr-HR" sz="2400" dirty="0">
              <a:solidFill>
                <a:srgbClr val="FFFF00"/>
              </a:solidFill>
              <a:latin typeface="Calibri"/>
            </a:endParaRPr>
          </a:p>
          <a:p>
            <a:pPr lvl="0"/>
            <a:r>
              <a:rPr lang="hr-HR" sz="2400" dirty="0">
                <a:solidFill>
                  <a:srgbClr val="FFFF00"/>
                </a:solidFill>
                <a:latin typeface="Calibri"/>
              </a:rPr>
              <a:t>Sve proizvode koje smo predstavili na Festivalu izradile su učenice 4. r. tekstilnog odjela: Dora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Pejković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, Nina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Perčić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, Lara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Bolterštajn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, Lucija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Retkovac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, Petra Rudan i Ana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Sarić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. </a:t>
            </a:r>
          </a:p>
          <a:p>
            <a:pPr lvl="0"/>
            <a:r>
              <a:rPr lang="hr-HR" sz="2400" dirty="0">
                <a:solidFill>
                  <a:srgbClr val="FFFF00"/>
                </a:solidFill>
                <a:latin typeface="Calibri"/>
              </a:rPr>
              <a:t>Na putovanjima su im se pridružile maturantice 2022.: </a:t>
            </a:r>
          </a:p>
          <a:p>
            <a:pPr lvl="0"/>
            <a:r>
              <a:rPr lang="hr-HR" sz="2400" dirty="0">
                <a:solidFill>
                  <a:srgbClr val="FFFF00"/>
                </a:solidFill>
                <a:latin typeface="Calibri"/>
              </a:rPr>
              <a:t>Elena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Bužleta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 i Linda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Kolec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, </a:t>
            </a:r>
            <a:endParaRPr lang="hr-HR" sz="2400" dirty="0" smtClean="0">
              <a:solidFill>
                <a:srgbClr val="FFFF00"/>
              </a:solidFill>
              <a:latin typeface="Calibri"/>
            </a:endParaRPr>
          </a:p>
          <a:p>
            <a:pPr lvl="0"/>
            <a:r>
              <a:rPr lang="hr-HR" sz="2400" dirty="0" smtClean="0">
                <a:solidFill>
                  <a:srgbClr val="FFFF00"/>
                </a:solidFill>
                <a:latin typeface="Calibri"/>
              </a:rPr>
              <a:t>učenice 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3. r. </a:t>
            </a:r>
            <a:r>
              <a:rPr lang="hr-HR" sz="2400" dirty="0" smtClean="0">
                <a:solidFill>
                  <a:srgbClr val="FFFF00"/>
                </a:solidFill>
                <a:latin typeface="Calibri"/>
              </a:rPr>
              <a:t>:Antonija 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Bojić, Mara Dujić i Tara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Blažanović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, te učenice 2.r.: </a:t>
            </a:r>
            <a:r>
              <a:rPr lang="hr-HR" sz="2400" dirty="0" err="1" smtClean="0">
                <a:solidFill>
                  <a:srgbClr val="FFFF00"/>
                </a:solidFill>
                <a:latin typeface="Calibri"/>
              </a:rPr>
              <a:t>Mia</a:t>
            </a:r>
            <a:r>
              <a:rPr lang="hr-HR" sz="24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Galešić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,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Noemi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Pinzan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 i Valentina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Patrun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.</a:t>
            </a:r>
          </a:p>
          <a:p>
            <a:pPr lvl="0"/>
            <a:r>
              <a:rPr lang="hr-HR" sz="2400" dirty="0">
                <a:solidFill>
                  <a:srgbClr val="FFFF00"/>
                </a:solidFill>
                <a:latin typeface="Calibri"/>
              </a:rPr>
              <a:t>Nastavnici- mentori koji su vodili program: </a:t>
            </a:r>
          </a:p>
          <a:p>
            <a:pPr lvl="0"/>
            <a:r>
              <a:rPr lang="hr-HR" sz="2400" dirty="0">
                <a:solidFill>
                  <a:srgbClr val="FFFF00"/>
                </a:solidFill>
                <a:latin typeface="Calibri"/>
              </a:rPr>
              <a:t>Anamarija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Maružin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-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Bokan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, Dejana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Gott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 i Sanja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Simeunović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Bajec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.</a:t>
            </a:r>
          </a:p>
          <a:p>
            <a:pPr lvl="0"/>
            <a:r>
              <a:rPr lang="hr-HR" sz="2400" dirty="0">
                <a:solidFill>
                  <a:srgbClr val="FFFF00"/>
                </a:solidFill>
                <a:latin typeface="Calibri"/>
              </a:rPr>
              <a:t>Nastavnici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ŠPUD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 koji su sudjelovali u programu: </a:t>
            </a:r>
          </a:p>
          <a:p>
            <a:pPr lvl="0"/>
            <a:r>
              <a:rPr lang="hr-HR" sz="2400" dirty="0">
                <a:solidFill>
                  <a:srgbClr val="FFFF00"/>
                </a:solidFill>
                <a:latin typeface="Calibri"/>
              </a:rPr>
              <a:t>Suzana Kariko i Iva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Fonović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48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51520" y="1348409"/>
            <a:ext cx="25922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r-HR" sz="2400" dirty="0">
                <a:solidFill>
                  <a:srgbClr val="FFFF00"/>
                </a:solidFill>
                <a:latin typeface="Calibri"/>
              </a:rPr>
              <a:t>Na Festivalu smo predstavili </a:t>
            </a:r>
            <a:r>
              <a:rPr lang="hr-HR" sz="2400" b="1" dirty="0">
                <a:solidFill>
                  <a:srgbClr val="FFFF00"/>
                </a:solidFill>
                <a:latin typeface="Calibri"/>
              </a:rPr>
              <a:t>kravatu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- modni dodatak čiji se nastanak veže uz hrvatske vojnike iz 17. stoljeća.  </a:t>
            </a:r>
          </a:p>
          <a:p>
            <a:pPr lvl="0" algn="r"/>
            <a:r>
              <a:rPr lang="hr-HR" sz="2400" dirty="0">
                <a:solidFill>
                  <a:srgbClr val="FFFF00"/>
                </a:solidFill>
                <a:latin typeface="Calibri"/>
              </a:rPr>
              <a:t>Kravate su ukrašene tradicionalnim tehnikama izrade </a:t>
            </a:r>
          </a:p>
          <a:p>
            <a:pPr lvl="0" algn="r"/>
            <a:r>
              <a:rPr lang="hr-HR" sz="2400" dirty="0">
                <a:solidFill>
                  <a:srgbClr val="FFFF00"/>
                </a:solidFill>
                <a:latin typeface="Calibri"/>
              </a:rPr>
              <a:t>ili motivima: </a:t>
            </a:r>
          </a:p>
        </p:txBody>
      </p:sp>
      <p:pic>
        <p:nvPicPr>
          <p:cNvPr id="1026" name="Picture 2" descr="D:\ERASMUS\Češka\fotke\Cravats with kilim apl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52" y="280900"/>
            <a:ext cx="2808312" cy="212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ERASMUS\Njemačka\Fotke\Lace motifs embroidery on crava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52" y="2559850"/>
            <a:ext cx="2808312" cy="196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ERASMUS\Italija\Fotke\Treći dan\Festival\silk painted tie with a Glagolitic moti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96" y="4726450"/>
            <a:ext cx="2790024" cy="190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6117019" y="1574813"/>
            <a:ext cx="2814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FFFF00"/>
                </a:solidFill>
                <a:latin typeface="Calibri"/>
              </a:rPr>
              <a:t>aplikacijom u tehnici </a:t>
            </a:r>
          </a:p>
          <a:p>
            <a:r>
              <a:rPr lang="hr-HR" sz="2400" dirty="0">
                <a:solidFill>
                  <a:srgbClr val="FFFF00"/>
                </a:solidFill>
                <a:latin typeface="Calibri"/>
              </a:rPr>
              <a:t>ćilim tkanja</a:t>
            </a:r>
            <a:endParaRPr lang="hr-BA" dirty="0"/>
          </a:p>
        </p:txBody>
      </p:sp>
      <p:sp>
        <p:nvSpPr>
          <p:cNvPr id="4" name="Pravokutnik 3"/>
          <p:cNvSpPr/>
          <p:nvPr/>
        </p:nvSpPr>
        <p:spPr>
          <a:xfrm>
            <a:off x="6117019" y="2943848"/>
            <a:ext cx="3071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dirty="0">
                <a:solidFill>
                  <a:srgbClr val="FFFF00"/>
                </a:solidFill>
                <a:latin typeface="Calibri"/>
              </a:rPr>
              <a:t>stiliziranim motivima</a:t>
            </a:r>
          </a:p>
          <a:p>
            <a:pPr lvl="0"/>
            <a:r>
              <a:rPr lang="hr-HR" sz="2400" dirty="0">
                <a:solidFill>
                  <a:srgbClr val="FFFF00"/>
                </a:solidFill>
                <a:latin typeface="Calibri"/>
              </a:rPr>
              <a:t>hrvatske čipke </a:t>
            </a:r>
          </a:p>
          <a:p>
            <a:pPr lvl="0"/>
            <a:r>
              <a:rPr lang="hr-HR" sz="2400" dirty="0">
                <a:solidFill>
                  <a:srgbClr val="FFFF00"/>
                </a:solidFill>
                <a:latin typeface="Calibri"/>
              </a:rPr>
              <a:t>tehnikom veza</a:t>
            </a:r>
            <a:endParaRPr lang="hr-BA" dirty="0">
              <a:solidFill>
                <a:prstClr val="white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6117019" y="4726450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dirty="0">
                <a:solidFill>
                  <a:srgbClr val="FFFF00"/>
                </a:solidFill>
                <a:latin typeface="Calibri"/>
              </a:rPr>
              <a:t>svilu oslikanu slovima glagoljice  </a:t>
            </a:r>
          </a:p>
        </p:txBody>
      </p:sp>
    </p:spTree>
    <p:extLst>
      <p:ext uri="{BB962C8B-B14F-4D97-AF65-F5344CB8AC3E}">
        <p14:creationId xmlns:p14="http://schemas.microsoft.com/office/powerpoint/2010/main" val="3168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80700" y="4869160"/>
            <a:ext cx="806492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FFFF00"/>
                </a:solidFill>
                <a:latin typeface="Calibri"/>
              </a:rPr>
              <a:t>28. veljače-4.ožujka </a:t>
            </a:r>
            <a:r>
              <a:rPr lang="hr-HR" sz="2000" dirty="0">
                <a:solidFill>
                  <a:srgbClr val="FFFF00"/>
                </a:solidFill>
                <a:latin typeface="Calibri"/>
              </a:rPr>
              <a:t>2022. Češka- Srednja škola za dizajn i obrt- </a:t>
            </a:r>
            <a:r>
              <a:rPr lang="hr-HR" sz="2000" dirty="0" err="1">
                <a:solidFill>
                  <a:srgbClr val="FFFF00"/>
                </a:solidFill>
                <a:latin typeface="Calibri"/>
              </a:rPr>
              <a:t>Kladno</a:t>
            </a:r>
            <a:r>
              <a:rPr lang="hr-HR" sz="2000" dirty="0">
                <a:solidFill>
                  <a:srgbClr val="FFFF00"/>
                </a:solidFill>
                <a:latin typeface="Calibri"/>
              </a:rPr>
              <a:t>.</a:t>
            </a:r>
          </a:p>
          <a:p>
            <a:pPr lvl="0"/>
            <a:r>
              <a:rPr lang="hr-HR" sz="2000" dirty="0">
                <a:solidFill>
                  <a:srgbClr val="FFFF00"/>
                </a:solidFill>
                <a:latin typeface="Calibri"/>
              </a:rPr>
              <a:t>Među brojnim odjelima koje mogu pohađati učenici </a:t>
            </a:r>
            <a:r>
              <a:rPr lang="hr-HR" sz="2000" dirty="0" smtClean="0">
                <a:solidFill>
                  <a:srgbClr val="FFFF00"/>
                </a:solidFill>
                <a:latin typeface="Calibri"/>
              </a:rPr>
              <a:t>ove škole</a:t>
            </a:r>
            <a:r>
              <a:rPr lang="hr-HR" sz="2000" dirty="0">
                <a:solidFill>
                  <a:srgbClr val="FFFF00"/>
                </a:solidFill>
                <a:latin typeface="Calibri"/>
              </a:rPr>
              <a:t>, </a:t>
            </a:r>
          </a:p>
          <a:p>
            <a:pPr lvl="0"/>
            <a:r>
              <a:rPr lang="hr-HR" sz="2000" dirty="0">
                <a:solidFill>
                  <a:srgbClr val="FFFF00"/>
                </a:solidFill>
                <a:latin typeface="Calibri"/>
              </a:rPr>
              <a:t>nama je svakako najviše pažnje privukao odjel dizajna odjeće.  </a:t>
            </a:r>
          </a:p>
          <a:p>
            <a:pPr lvl="0"/>
            <a:r>
              <a:rPr lang="pl-PL" sz="2000" dirty="0">
                <a:solidFill>
                  <a:srgbClr val="FFFF00"/>
                </a:solidFill>
                <a:latin typeface="Calibri"/>
              </a:rPr>
              <a:t>Ugodni, funkcionalni i svijetli prostori pravi su poticaj kreativnosti.</a:t>
            </a:r>
          </a:p>
          <a:p>
            <a:pPr lvl="0"/>
            <a:endParaRPr lang="hr-HR" sz="260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3" name="Picture 2" descr="C:\Users\korisnik\Desktop\ERASMUS\fotke\Srednja šlola za dizajn i obrt, Klad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814"/>
            <a:ext cx="5411440" cy="40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ERASMUS\Češka\fotke\IMG_20220301_1133244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0944"/>
            <a:ext cx="5400600" cy="40504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ERASMUS\Češka\fotke\IMG_20220301_113240798_HD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99" y="432631"/>
            <a:ext cx="5411440" cy="40585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D:\ERASMUS\Češka\fotke\IMG_20220301_113330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0761"/>
            <a:ext cx="5400600" cy="40504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D:\ERASMUS\Češka\fotke\IMG_20220301_113429414_HD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97" y="436696"/>
            <a:ext cx="3037838" cy="40504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D:\ERASMUS\Češka\fotke\IMG_20220301_113713996_HD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915" y="425394"/>
            <a:ext cx="3049364" cy="406581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D:\ERASMUS\Češka\fotke\IMG_20220301_112638539_HD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814"/>
            <a:ext cx="3054841" cy="4073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126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83568" y="40466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dirty="0">
                <a:solidFill>
                  <a:srgbClr val="FFFF00"/>
                </a:solidFill>
                <a:latin typeface="Calibri"/>
              </a:rPr>
              <a:t>Tijekom boravka u Češkoj posjetili smo tvornicu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Crystal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hr-HR" sz="2400" dirty="0" err="1">
                <a:solidFill>
                  <a:srgbClr val="FFFF00"/>
                </a:solidFill>
                <a:latin typeface="Calibri"/>
              </a:rPr>
              <a:t>Bohemia</a:t>
            </a:r>
            <a:r>
              <a:rPr lang="hr-HR" sz="2400" dirty="0">
                <a:solidFill>
                  <a:srgbClr val="FFFF00"/>
                </a:solidFill>
                <a:latin typeface="Calibri"/>
              </a:rPr>
              <a:t> Glass, čije primjerke još možemo pronaći u vitrinama naših nona…</a:t>
            </a:r>
          </a:p>
        </p:txBody>
      </p:sp>
      <p:pic>
        <p:nvPicPr>
          <p:cNvPr id="2050" name="Picture 2" descr="D:\ERASMUS\Češka\fotke\IMG-fe78cbf61f49ed8b1dd5ec2cc9b24569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31834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ERASMUS\Češka\fotke\DSCN1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58" y="2531834"/>
            <a:ext cx="355239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683568" y="1484784"/>
            <a:ext cx="6227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400" dirty="0">
                <a:solidFill>
                  <a:srgbClr val="FFFF00"/>
                </a:solidFill>
                <a:latin typeface="Calibri"/>
              </a:rPr>
              <a:t>….zatim smo obišli rudnik uglja zatvoren 1997.g.</a:t>
            </a:r>
          </a:p>
        </p:txBody>
      </p:sp>
      <p:pic>
        <p:nvPicPr>
          <p:cNvPr id="11" name="Picture 13" descr="C:\Users\korisnik\Desktop\ERASMUS\fotke\DSCN15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55" y="2531834"/>
            <a:ext cx="5375196" cy="29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korisnik\Desktop\ERASMUS\fotke\IMG_20220301_140734514_HD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58" y="1968297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korisnik\Desktop\ERASMUS\fotke\DSCN14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61638"/>
            <a:ext cx="5184576" cy="3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2528569" y="5726652"/>
            <a:ext cx="6048672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r"/>
            <a:r>
              <a:rPr lang="hr-HR" sz="2400" dirty="0">
                <a:solidFill>
                  <a:srgbClr val="FFFF00"/>
                </a:solidFill>
                <a:latin typeface="Calibri"/>
              </a:rPr>
              <a:t>No, ako bi zanemarili hladnoću, činilo se da se nalazimo na Bijenalu u Veneciji…</a:t>
            </a:r>
          </a:p>
        </p:txBody>
      </p:sp>
      <p:pic>
        <p:nvPicPr>
          <p:cNvPr id="15" name="Picture 10" descr="C:\Users\korisnik\Desktop\ERASMUS\fotke\IMG_20220301_135913492_HD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55" y="2041279"/>
            <a:ext cx="4860540" cy="3645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ysClr val="window" lastClr="FFFFFF">
                <a:lumMod val="95000"/>
              </a:sys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662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520616" y="533871"/>
            <a:ext cx="7110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dirty="0">
                <a:solidFill>
                  <a:srgbClr val="FFFF00"/>
                </a:solidFill>
                <a:latin typeface="Calibri"/>
              </a:rPr>
              <a:t>Dakako, imali smo vremena prošetati se Pragom… </a:t>
            </a:r>
          </a:p>
        </p:txBody>
      </p:sp>
      <p:pic>
        <p:nvPicPr>
          <p:cNvPr id="5" name="Picture 9" descr="C:\Users\korisnik\Desktop\IMG_20220302_181057223_H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096344" cy="4128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0" descr="C:\Users\korisnik\Desktop\IMG_20220302_180950733_H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81" y="1412776"/>
            <a:ext cx="3109292" cy="4145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1" descr="C:\Users\korisnik\Desktop\IMG_20220302_174205114_HD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77" y="1711275"/>
            <a:ext cx="4708613" cy="3531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4" descr="C:\Users\korisnik\Desktop\ERASMUS\fotke\20220315_1934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39666"/>
            <a:ext cx="5966237" cy="447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avokutnik 6"/>
          <p:cNvSpPr/>
          <p:nvPr/>
        </p:nvSpPr>
        <p:spPr>
          <a:xfrm>
            <a:off x="1475656" y="5877272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dirty="0">
                <a:solidFill>
                  <a:srgbClr val="FFFF00"/>
                </a:solidFill>
                <a:latin typeface="Calibri"/>
              </a:rPr>
              <a:t>… i konačno, zadnjeg dana festivala, predstaviti  kravate. </a:t>
            </a:r>
          </a:p>
        </p:txBody>
      </p:sp>
    </p:spTree>
    <p:extLst>
      <p:ext uri="{BB962C8B-B14F-4D97-AF65-F5344CB8AC3E}">
        <p14:creationId xmlns:p14="http://schemas.microsoft.com/office/powerpoint/2010/main" val="35776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144" y="1932340"/>
            <a:ext cx="3856440" cy="385644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Users\korisnik\Desktop\IMG_20220428_204154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38177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304800" y="325182"/>
            <a:ext cx="8583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dirty="0">
                <a:solidFill>
                  <a:srgbClr val="04E6EC"/>
                </a:solidFill>
                <a:latin typeface="Calibri"/>
              </a:rPr>
              <a:t>25.-29.travnja 2022.-Njemačka, </a:t>
            </a:r>
            <a:r>
              <a:rPr lang="hr-HR" sz="2400" dirty="0" err="1">
                <a:solidFill>
                  <a:srgbClr val="04E6EC"/>
                </a:solidFill>
                <a:latin typeface="Calibri"/>
              </a:rPr>
              <a:t>Idar-Oberstein</a:t>
            </a:r>
            <a:r>
              <a:rPr lang="hr-HR" sz="2400" dirty="0">
                <a:solidFill>
                  <a:srgbClr val="04E6EC"/>
                </a:solidFill>
                <a:latin typeface="Calibri"/>
              </a:rPr>
              <a:t>, </a:t>
            </a:r>
          </a:p>
          <a:p>
            <a:pPr lvl="0" algn="ctr"/>
            <a:r>
              <a:rPr lang="hr-HR" sz="2400" dirty="0">
                <a:solidFill>
                  <a:srgbClr val="04E6EC"/>
                </a:solidFill>
                <a:latin typeface="Calibri"/>
              </a:rPr>
              <a:t>poznat kao grad dragog kamenja, </a:t>
            </a:r>
          </a:p>
          <a:p>
            <a:pPr lvl="0" algn="ctr"/>
            <a:r>
              <a:rPr lang="hr-HR" sz="2400" dirty="0">
                <a:solidFill>
                  <a:srgbClr val="04E6EC"/>
                </a:solidFill>
                <a:latin typeface="Calibri"/>
              </a:rPr>
              <a:t>zbog duge tradicije iskopavanja, obrade i trgovine istima.</a:t>
            </a:r>
          </a:p>
        </p:txBody>
      </p:sp>
      <p:pic>
        <p:nvPicPr>
          <p:cNvPr id="3074" name="Picture 2" descr="D:\ERASMUS\Njemačka\Fotke\IMG_20220428_0541487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8177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ERASMUS\Njemačka\Fotke\zgrada muzeja dragog kame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915324"/>
            <a:ext cx="56896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 descr="D:\ERASMUS\Njemačka\Fotke\eksponati u muzeju rudni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420888"/>
            <a:ext cx="56896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e Hard Turns 30! Why Bruce Willis Was 'Concerned' Making Movie |  PEOPLE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91" y="2030861"/>
            <a:ext cx="3004818" cy="45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1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827584" y="404664"/>
            <a:ext cx="7203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400" dirty="0">
                <a:solidFill>
                  <a:srgbClr val="04E6EC"/>
                </a:solidFill>
                <a:latin typeface="Calibri"/>
              </a:rPr>
              <a:t>Posjetili smo jamu iz koje se nekada vadio dragi kamen…</a:t>
            </a:r>
          </a:p>
        </p:txBody>
      </p:sp>
      <p:pic>
        <p:nvPicPr>
          <p:cNvPr id="8" name="Picture 2" descr="Sightseeing - All sights and attractions - Gemstone mines in Steinkaulen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80" y="1124744"/>
            <a:ext cx="4639657" cy="429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ERASMUS\Njemačka\Fotke\dragi kamen u rudni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218763" cy="429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utnik 9"/>
          <p:cNvSpPr/>
          <p:nvPr/>
        </p:nvSpPr>
        <p:spPr>
          <a:xfrm>
            <a:off x="1873468" y="5653216"/>
            <a:ext cx="6749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r-HR" sz="2400" dirty="0">
                <a:solidFill>
                  <a:srgbClr val="04E6EC"/>
                </a:solidFill>
                <a:latin typeface="Calibri"/>
              </a:rPr>
              <a:t>…obišli smo radionicu za obradu, staru 250 godina, u kojoj strojeve  pokreće mlin</a:t>
            </a:r>
          </a:p>
        </p:txBody>
      </p:sp>
      <p:pic>
        <p:nvPicPr>
          <p:cNvPr id="11" name="Picture 7" descr="D:\ERASMUS\Njemačka\Fotke\učenice ispred stare radione za obradu dragog kame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4844"/>
            <a:ext cx="4752528" cy="356439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9" descr="D:\ERASMUS\Njemačka\Fotke\20220507_1523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68" y="1124744"/>
            <a:ext cx="5722244" cy="42916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0" descr="D:\ERASMUS\Njemačka\Fotke\učenica u staroj radionici za obradu dragog kame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64167"/>
            <a:ext cx="3451417" cy="460188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75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hnički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ehnički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hnič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795</Words>
  <Application>Microsoft Office PowerPoint</Application>
  <PresentationFormat>Prikaz na zaslonu (4:3)</PresentationFormat>
  <Paragraphs>97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Tehnički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korisnik</cp:lastModifiedBy>
  <cp:revision>75</cp:revision>
  <dcterms:created xsi:type="dcterms:W3CDTF">2023-05-20T18:40:07Z</dcterms:created>
  <dcterms:modified xsi:type="dcterms:W3CDTF">2023-06-22T16:30:28Z</dcterms:modified>
  <cp:contentStatus>Konačno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