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autoCompressPictures="0">
  <p:sldMasterIdLst>
    <p:sldMasterId id="2147483723" r:id="rId4"/>
  </p:sldMasterIdLst>
  <p:notesMasterIdLst>
    <p:notesMasterId r:id="rId26"/>
  </p:notesMasterIdLst>
  <p:handoutMasterIdLst>
    <p:handoutMasterId r:id="rId27"/>
  </p:handoutMasterIdLst>
  <p:sldIdLst>
    <p:sldId id="256" r:id="rId5"/>
    <p:sldId id="269" r:id="rId6"/>
    <p:sldId id="276" r:id="rId7"/>
    <p:sldId id="270" r:id="rId8"/>
    <p:sldId id="280" r:id="rId9"/>
    <p:sldId id="271" r:id="rId10"/>
    <p:sldId id="272" r:id="rId11"/>
    <p:sldId id="273" r:id="rId12"/>
    <p:sldId id="283" r:id="rId13"/>
    <p:sldId id="274" r:id="rId14"/>
    <p:sldId id="275" r:id="rId15"/>
    <p:sldId id="281" r:id="rId16"/>
    <p:sldId id="277" r:id="rId17"/>
    <p:sldId id="284" r:id="rId18"/>
    <p:sldId id="279" r:id="rId19"/>
    <p:sldId id="282" r:id="rId20"/>
    <p:sldId id="285" r:id="rId21"/>
    <p:sldId id="288" r:id="rId22"/>
    <p:sldId id="286" r:id="rId23"/>
    <p:sldId id="287" r:id="rId24"/>
    <p:sldId id="260" r:id="rId25"/>
  </p:sldIdLst>
  <p:sldSz cx="12192000" cy="6858000"/>
  <p:notesSz cx="6858000" cy="9144000"/>
  <p:defaultTextStyle>
    <a:defPPr rtl="0">
      <a:defRPr lang="hr-H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80808"/>
    <a:srgbClr val="344B35"/>
    <a:srgbClr val="5D292B"/>
    <a:srgbClr val="F8EBDA"/>
    <a:srgbClr val="2D1815"/>
    <a:srgbClr val="24130F"/>
    <a:srgbClr val="262626"/>
    <a:srgbClr val="E2D4D0"/>
    <a:srgbClr val="5F5249"/>
    <a:srgbClr val="7566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4660"/>
  </p:normalViewPr>
  <p:slideViewPr>
    <p:cSldViewPr snapToGrid="0">
      <p:cViewPr varScale="1">
        <p:scale>
          <a:sx n="90" d="100"/>
          <a:sy n="90" d="100"/>
        </p:scale>
        <p:origin x="480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686"/>
    </p:cViewPr>
  </p:sorterViewPr>
  <p:notesViewPr>
    <p:cSldViewPr snapToGrid="0">
      <p:cViewPr varScale="1">
        <p:scale>
          <a:sx n="76" d="100"/>
          <a:sy n="76" d="100"/>
        </p:scale>
        <p:origin x="4026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>
            <a:extLst>
              <a:ext uri="{FF2B5EF4-FFF2-40B4-BE49-F238E27FC236}">
                <a16:creationId xmlns:a16="http://schemas.microsoft.com/office/drawing/2014/main" id="{419A8ABD-9DCF-4F48-A95A-10749903E3B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 dirty="0"/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id="{B5A9689B-39E5-4805-804D-88E970BADC0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551510-8121-42E6-8A51-3FBCA168ABB7}" type="datetime1">
              <a:rPr lang="hr-HR" smtClean="0"/>
              <a:t>4.11.2021.</a:t>
            </a:fld>
            <a:endParaRPr lang="hr-HR" dirty="0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EDD47EDD-FB8B-4A64-BE6F-1CD7BE7EB81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41799EDA-9AC5-4827-9EBA-7ABDDB5E34B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6F6244-A067-47D9-B650-6783D94BA64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49442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 noProof="0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7AAD4D-5782-433F-80AF-6FD830C8E11B}" type="datetime1">
              <a:rPr lang="hr-HR" smtClean="0"/>
              <a:pPr/>
              <a:t>4.11.2021.</a:t>
            </a:fld>
            <a:endParaRPr lang="hr-HR" dirty="0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 noProof="0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 noProof="0" dirty="0"/>
              <a:t>Uređivanje stilova teksta matrice</a:t>
            </a:r>
          </a:p>
          <a:p>
            <a:pPr lvl="1"/>
            <a:r>
              <a:rPr lang="hr-HR" noProof="0" dirty="0"/>
              <a:t>Druga razina</a:t>
            </a:r>
          </a:p>
          <a:p>
            <a:pPr lvl="2"/>
            <a:r>
              <a:rPr lang="hr-HR" noProof="0" dirty="0"/>
              <a:t>Treća razina</a:t>
            </a:r>
          </a:p>
          <a:p>
            <a:pPr lvl="3"/>
            <a:r>
              <a:rPr lang="hr-HR" noProof="0" dirty="0"/>
              <a:t>Četvrta razina</a:t>
            </a:r>
          </a:p>
          <a:p>
            <a:pPr lvl="4"/>
            <a:r>
              <a:rPr lang="hr-HR" noProof="0" dirty="0"/>
              <a:t>Peta razina stilove teksta</a:t>
            </a: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 noProof="0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D9409F-C2C7-4F64-8D5A-033A34381A5F}" type="slidenum">
              <a:rPr lang="hr-HR" noProof="0" smtClean="0"/>
              <a:t>‹#›</a:t>
            </a:fld>
            <a:endParaRPr lang="hr-HR" noProof="0"/>
          </a:p>
        </p:txBody>
      </p:sp>
    </p:spTree>
    <p:extLst>
      <p:ext uri="{BB962C8B-B14F-4D97-AF65-F5344CB8AC3E}">
        <p14:creationId xmlns:p14="http://schemas.microsoft.com/office/powerpoint/2010/main" val="6406939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D9409F-C2C7-4F64-8D5A-033A34381A5F}" type="slidenum">
              <a:rPr lang="hr-HR" smtClean="0"/>
              <a:t>1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003586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D9409F-C2C7-4F64-8D5A-033A34381A5F}" type="slidenum">
              <a:rPr lang="hr-HR" smtClean="0"/>
              <a:t>21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102745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Uredite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C8021B43-7AAF-4C4D-BE36-7F73111E1BC1}" type="datetime1">
              <a:rPr lang="hr-HR" noProof="0" smtClean="0"/>
              <a:t>4.11.2021.</a:t>
            </a:fld>
            <a:endParaRPr lang="hr-HR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hr-HR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pPr rtl="0"/>
            <a:fld id="{6D22F896-40B5-4ADD-8801-0D06FADFA095}" type="slidenum">
              <a:rPr lang="hr-HR" noProof="0" smtClean="0"/>
              <a:t>‹#›</a:t>
            </a:fld>
            <a:endParaRPr lang="hr-HR" noProof="0"/>
          </a:p>
        </p:txBody>
      </p:sp>
    </p:spTree>
    <p:extLst>
      <p:ext uri="{BB962C8B-B14F-4D97-AF65-F5344CB8AC3E}">
        <p14:creationId xmlns:p14="http://schemas.microsoft.com/office/powerpoint/2010/main" val="1746162746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hr-HR" noProof="0"/>
              <a:t>21. 1. 2019.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hr-HR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pPr rtl="0"/>
            <a:fld id="{6D22F896-40B5-4ADD-8801-0D06FADFA095}" type="slidenum">
              <a:rPr lang="hr-HR" noProof="0" smtClean="0"/>
              <a:t>‹#›</a:t>
            </a:fld>
            <a:endParaRPr lang="hr-HR" noProof="0"/>
          </a:p>
        </p:txBody>
      </p:sp>
    </p:spTree>
    <p:extLst>
      <p:ext uri="{BB962C8B-B14F-4D97-AF65-F5344CB8AC3E}">
        <p14:creationId xmlns:p14="http://schemas.microsoft.com/office/powerpoint/2010/main" val="1285553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hr-HR" noProof="0"/>
              <a:t>21. 1. 2019.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hr-HR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pPr rtl="0"/>
            <a:fld id="{6D22F896-40B5-4ADD-8801-0D06FADFA095}" type="slidenum">
              <a:rPr lang="hr-HR" noProof="0" smtClean="0"/>
              <a:t>‹#›</a:t>
            </a:fld>
            <a:endParaRPr lang="hr-HR" noProof="0"/>
          </a:p>
        </p:txBody>
      </p:sp>
    </p:spTree>
    <p:extLst>
      <p:ext uri="{BB962C8B-B14F-4D97-AF65-F5344CB8AC3E}">
        <p14:creationId xmlns:p14="http://schemas.microsoft.com/office/powerpoint/2010/main" val="19322580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hr-HR" noProof="0"/>
              <a:t>21. 1. 2019.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hr-HR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pPr rtl="0"/>
            <a:fld id="{6D22F896-40B5-4ADD-8801-0D06FADFA095}" type="slidenum">
              <a:rPr lang="hr-HR" noProof="0" smtClean="0"/>
              <a:t>‹#›</a:t>
            </a:fld>
            <a:endParaRPr lang="hr-HR" noProof="0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480440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hr-HR" noProof="0"/>
              <a:t>21. 1. 2019.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hr-HR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pPr rtl="0"/>
            <a:fld id="{6D22F896-40B5-4ADD-8801-0D06FADFA095}" type="slidenum">
              <a:rPr lang="hr-HR" noProof="0" smtClean="0"/>
              <a:t>‹#›</a:t>
            </a:fld>
            <a:endParaRPr lang="hr-HR" noProof="0"/>
          </a:p>
        </p:txBody>
      </p:sp>
    </p:spTree>
    <p:extLst>
      <p:ext uri="{BB962C8B-B14F-4D97-AF65-F5344CB8AC3E}">
        <p14:creationId xmlns:p14="http://schemas.microsoft.com/office/powerpoint/2010/main" val="36311954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upc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en-US"/>
              <a:t>21. 1. 2019.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2651717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upca sa slika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en-US"/>
              <a:t>21. 1. 2019.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4856980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hr-HR" noProof="0"/>
              <a:t>21. 1. 2019.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hr-HR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6D22F896-40B5-4ADD-8801-0D06FADFA095}" type="slidenum">
              <a:rPr lang="hr-HR" noProof="0" smtClean="0"/>
              <a:t>‹#›</a:t>
            </a:fld>
            <a:endParaRPr lang="hr-HR" noProof="0"/>
          </a:p>
        </p:txBody>
      </p:sp>
    </p:spTree>
    <p:extLst>
      <p:ext uri="{BB962C8B-B14F-4D97-AF65-F5344CB8AC3E}">
        <p14:creationId xmlns:p14="http://schemas.microsoft.com/office/powerpoint/2010/main" val="12373437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pPr rtl="0"/>
            <a:r>
              <a:rPr lang="hr-HR" noProof="0"/>
              <a:t>21. 1. 2019.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pPr rtl="0"/>
            <a:endParaRPr lang="hr-HR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pPr rtl="0"/>
            <a:fld id="{6D22F896-40B5-4ADD-8801-0D06FADFA095}" type="slidenum">
              <a:rPr lang="hr-HR" noProof="0" smtClean="0"/>
              <a:pPr/>
              <a:t>‹#›</a:t>
            </a:fld>
            <a:endParaRPr lang="hr-HR" noProof="0"/>
          </a:p>
        </p:txBody>
      </p:sp>
    </p:spTree>
    <p:extLst>
      <p:ext uri="{BB962C8B-B14F-4D97-AF65-F5344CB8AC3E}">
        <p14:creationId xmlns:p14="http://schemas.microsoft.com/office/powerpoint/2010/main" val="40101954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hr-HR" noProof="0"/>
              <a:t>21. 1. 2019.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hr-HR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6D22F896-40B5-4ADD-8801-0D06FADFA095}" type="slidenum">
              <a:rPr lang="hr-HR" noProof="0" smtClean="0"/>
              <a:t>‹#›</a:t>
            </a:fld>
            <a:endParaRPr lang="hr-HR" noProof="0"/>
          </a:p>
        </p:txBody>
      </p:sp>
    </p:spTree>
    <p:extLst>
      <p:ext uri="{BB962C8B-B14F-4D97-AF65-F5344CB8AC3E}">
        <p14:creationId xmlns:p14="http://schemas.microsoft.com/office/powerpoint/2010/main" val="16557848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hr-HR" noProof="0"/>
              <a:t>21. 1. 2019.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hr-HR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pPr rtl="0"/>
            <a:fld id="{6D22F896-40B5-4ADD-8801-0D06FADFA095}" type="slidenum">
              <a:rPr lang="hr-HR" noProof="0" smtClean="0"/>
              <a:t>‹#›</a:t>
            </a:fld>
            <a:endParaRPr lang="hr-HR" noProof="0"/>
          </a:p>
        </p:txBody>
      </p:sp>
    </p:spTree>
    <p:extLst>
      <p:ext uri="{BB962C8B-B14F-4D97-AF65-F5344CB8AC3E}">
        <p14:creationId xmlns:p14="http://schemas.microsoft.com/office/powerpoint/2010/main" val="2184236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hr-HR" noProof="0"/>
              <a:t>21. 1. 2019.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hr-HR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6D22F896-40B5-4ADD-8801-0D06FADFA095}" type="slidenum">
              <a:rPr lang="hr-HR" noProof="0" smtClean="0"/>
              <a:t>‹#›</a:t>
            </a:fld>
            <a:endParaRPr lang="hr-HR" noProof="0"/>
          </a:p>
        </p:txBody>
      </p:sp>
    </p:spTree>
    <p:extLst>
      <p:ext uri="{BB962C8B-B14F-4D97-AF65-F5344CB8AC3E}">
        <p14:creationId xmlns:p14="http://schemas.microsoft.com/office/powerpoint/2010/main" val="17503701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hr-HR" noProof="0"/>
              <a:t>21. 1. 2019.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hr-HR" noProof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6D22F896-40B5-4ADD-8801-0D06FADFA095}" type="slidenum">
              <a:rPr lang="hr-HR" noProof="0" smtClean="0"/>
              <a:t>‹#›</a:t>
            </a:fld>
            <a:endParaRPr lang="hr-HR" noProof="0"/>
          </a:p>
        </p:txBody>
      </p:sp>
    </p:spTree>
    <p:extLst>
      <p:ext uri="{BB962C8B-B14F-4D97-AF65-F5344CB8AC3E}">
        <p14:creationId xmlns:p14="http://schemas.microsoft.com/office/powerpoint/2010/main" val="1626295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hr-HR" noProof="0"/>
              <a:t>21. 1. 2019.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hr-HR" noProof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6D22F896-40B5-4ADD-8801-0D06FADFA095}" type="slidenum">
              <a:rPr lang="hr-HR" noProof="0" smtClean="0"/>
              <a:t>‹#›</a:t>
            </a:fld>
            <a:endParaRPr lang="hr-HR" noProof="0"/>
          </a:p>
        </p:txBody>
      </p:sp>
    </p:spTree>
    <p:extLst>
      <p:ext uri="{BB962C8B-B14F-4D97-AF65-F5344CB8AC3E}">
        <p14:creationId xmlns:p14="http://schemas.microsoft.com/office/powerpoint/2010/main" val="23900202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hr-HR" noProof="0"/>
              <a:t>21. 1. 2019.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hr-HR" noProof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6D22F896-40B5-4ADD-8801-0D06FADFA095}" type="slidenum">
              <a:rPr lang="hr-HR" noProof="0" smtClean="0"/>
              <a:t>‹#›</a:t>
            </a:fld>
            <a:endParaRPr lang="hr-HR" noProof="0"/>
          </a:p>
        </p:txBody>
      </p:sp>
    </p:spTree>
    <p:extLst>
      <p:ext uri="{BB962C8B-B14F-4D97-AF65-F5344CB8AC3E}">
        <p14:creationId xmlns:p14="http://schemas.microsoft.com/office/powerpoint/2010/main" val="20110585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hr-HR" noProof="0"/>
              <a:t>21. 1. 2019.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hr-HR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6D22F896-40B5-4ADD-8801-0D06FADFA095}" type="slidenum">
              <a:rPr lang="hr-HR" noProof="0" smtClean="0"/>
              <a:t>‹#›</a:t>
            </a:fld>
            <a:endParaRPr lang="hr-HR" noProof="0"/>
          </a:p>
        </p:txBody>
      </p:sp>
    </p:spTree>
    <p:extLst>
      <p:ext uri="{BB962C8B-B14F-4D97-AF65-F5344CB8AC3E}">
        <p14:creationId xmlns:p14="http://schemas.microsoft.com/office/powerpoint/2010/main" val="24701316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hr-HR" noProof="0"/>
              <a:t>21. 1. 2019.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hr-HR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6D22F896-40B5-4ADD-8801-0D06FADFA095}" type="slidenum">
              <a:rPr lang="hr-HR" noProof="0" smtClean="0"/>
              <a:t>‹#›</a:t>
            </a:fld>
            <a:endParaRPr lang="hr-HR" noProof="0"/>
          </a:p>
        </p:txBody>
      </p:sp>
    </p:spTree>
    <p:extLst>
      <p:ext uri="{BB962C8B-B14F-4D97-AF65-F5344CB8AC3E}">
        <p14:creationId xmlns:p14="http://schemas.microsoft.com/office/powerpoint/2010/main" val="20621217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F52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r>
              <a:rPr lang="en-US"/>
              <a:t>21. 1. 2019.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151430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  <p:sldLayoutId id="2147483735" r:id="rId12"/>
    <p:sldLayoutId id="2147483736" r:id="rId13"/>
    <p:sldLayoutId id="2147483737" r:id="rId14"/>
    <p:sldLayoutId id="2147483738" r:id="rId15"/>
    <p:sldLayoutId id="2147483739" r:id="rId16"/>
    <p:sldLayoutId id="2147483740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puzzel.org/en/crossword/play?p=-Mn-mymnWAQbAP4UeEm6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ravokutnik 109">
            <a:extLst>
              <a:ext uri="{FF2B5EF4-FFF2-40B4-BE49-F238E27FC236}">
                <a16:creationId xmlns:a16="http://schemas.microsoft.com/office/drawing/2014/main" id="{41704883-D088-4683-A1FD-AEE53B3361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4249541"/>
            <a:ext cx="8968085" cy="1660332"/>
          </a:xfrm>
          <a:prstGeom prst="rect">
            <a:avLst/>
          </a:prstGeom>
          <a:solidFill>
            <a:schemeClr val="bg1">
              <a:lumMod val="95000"/>
              <a:lumOff val="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E48F08EB-495B-4F59-9AE0-81E72B1F16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4093" y="4199621"/>
            <a:ext cx="3564068" cy="940240"/>
          </a:xfrm>
        </p:spPr>
        <p:txBody>
          <a:bodyPr rtlCol="0">
            <a:normAutofit/>
          </a:bodyPr>
          <a:lstStyle/>
          <a:p>
            <a:pPr rtl="0"/>
            <a:r>
              <a:rPr lang="en-US" sz="4000" dirty="0">
                <a:latin typeface="Trebuchet MS" panose="020B0603020202020204" pitchFamily="34" charset="0"/>
              </a:rPr>
              <a:t>Robert Auer</a:t>
            </a:r>
            <a:endParaRPr lang="hr-HR" sz="4000" dirty="0">
              <a:latin typeface="Trebuchet MS" panose="020B0603020202020204" pitchFamily="34" charset="0"/>
            </a:endParaRPr>
          </a:p>
        </p:txBody>
      </p:sp>
      <p:sp>
        <p:nvSpPr>
          <p:cNvPr id="112" name="Pravokutnik 111">
            <a:extLst>
              <a:ext uri="{FF2B5EF4-FFF2-40B4-BE49-F238E27FC236}">
                <a16:creationId xmlns:a16="http://schemas.microsoft.com/office/drawing/2014/main" id="{A9C04EC1-26B9-40BD-84A6-B2C0A913D0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11715" y="4249541"/>
            <a:ext cx="3077109" cy="1660332"/>
          </a:xfrm>
          <a:prstGeom prst="rect">
            <a:avLst/>
          </a:prstGeom>
          <a:solidFill>
            <a:srgbClr val="1C1917"/>
          </a:solidFill>
          <a:ln>
            <a:solidFill>
              <a:srgbClr val="1C19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4" name="Pravokutnik 113">
            <a:extLst>
              <a:ext uri="{FF2B5EF4-FFF2-40B4-BE49-F238E27FC236}">
                <a16:creationId xmlns:a16="http://schemas.microsoft.com/office/drawing/2014/main" id="{9BAB74E2-5A82-47FD-BBB4-BFD47779FF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902314"/>
            <a:ext cx="8968085" cy="275942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r-HR"/>
          </a:p>
        </p:txBody>
      </p:sp>
      <p:sp>
        <p:nvSpPr>
          <p:cNvPr id="116" name="Pravokutnik 115">
            <a:extLst>
              <a:ext uri="{FF2B5EF4-FFF2-40B4-BE49-F238E27FC236}">
                <a16:creationId xmlns:a16="http://schemas.microsoft.com/office/drawing/2014/main" id="{9C4FFB60-A034-4994-8F55-E38D4F31C8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11715" y="5902314"/>
            <a:ext cx="3080285" cy="275942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r-HR"/>
          </a:p>
        </p:txBody>
      </p:sp>
      <p:sp>
        <p:nvSpPr>
          <p:cNvPr id="5" name="TekstniOkvir 4"/>
          <p:cNvSpPr txBox="1"/>
          <p:nvPr/>
        </p:nvSpPr>
        <p:spPr>
          <a:xfrm>
            <a:off x="718865" y="2699737"/>
            <a:ext cx="448404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Trebuchet MS" panose="020B0603020202020204" pitchFamily="34" charset="0"/>
              </a:rPr>
              <a:t>Josip Klarica</a:t>
            </a:r>
            <a:endParaRPr lang="hr-HR" sz="4400" dirty="0">
              <a:latin typeface="Trebuchet MS" panose="020B0603020202020204" pitchFamily="34" charset="0"/>
            </a:endParaRPr>
          </a:p>
        </p:txBody>
      </p:sp>
      <p:sp>
        <p:nvSpPr>
          <p:cNvPr id="6" name="TekstniOkvir 5"/>
          <p:cNvSpPr txBox="1"/>
          <p:nvPr/>
        </p:nvSpPr>
        <p:spPr>
          <a:xfrm>
            <a:off x="2698273" y="3430180"/>
            <a:ext cx="26244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rebuchet MS" panose="020B0603020202020204" pitchFamily="34" charset="0"/>
              </a:rPr>
              <a:t>“</a:t>
            </a:r>
            <a:r>
              <a:rPr lang="en-US" dirty="0" err="1">
                <a:latin typeface="Trebuchet MS" panose="020B0603020202020204" pitchFamily="34" charset="0"/>
              </a:rPr>
              <a:t>Čaša</a:t>
            </a:r>
            <a:r>
              <a:rPr lang="en-US" dirty="0">
                <a:latin typeface="Trebuchet MS" panose="020B0603020202020204" pitchFamily="34" charset="0"/>
              </a:rPr>
              <a:t>, </a:t>
            </a:r>
            <a:r>
              <a:rPr lang="en-US" dirty="0" err="1">
                <a:latin typeface="Trebuchet MS" panose="020B0603020202020204" pitchFamily="34" charset="0"/>
              </a:rPr>
              <a:t>cvijet</a:t>
            </a:r>
            <a:r>
              <a:rPr lang="en-US" dirty="0">
                <a:latin typeface="Trebuchet MS" panose="020B0603020202020204" pitchFamily="34" charset="0"/>
              </a:rPr>
              <a:t> </a:t>
            </a:r>
            <a:r>
              <a:rPr lang="en-US" dirty="0" err="1">
                <a:latin typeface="Trebuchet MS" panose="020B0603020202020204" pitchFamily="34" charset="0"/>
              </a:rPr>
              <a:t>kamelije</a:t>
            </a:r>
            <a:r>
              <a:rPr lang="en-US" dirty="0">
                <a:latin typeface="Trebuchet MS" panose="020B0603020202020204" pitchFamily="34" charset="0"/>
              </a:rPr>
              <a:t>”</a:t>
            </a:r>
            <a:endParaRPr lang="hr-HR" dirty="0">
              <a:latin typeface="Trebuchet MS" panose="020B0603020202020204" pitchFamily="34" charset="0"/>
            </a:endParaRPr>
          </a:p>
        </p:txBody>
      </p:sp>
      <p:sp>
        <p:nvSpPr>
          <p:cNvPr id="7" name="TekstniOkvir 6"/>
          <p:cNvSpPr txBox="1"/>
          <p:nvPr/>
        </p:nvSpPr>
        <p:spPr>
          <a:xfrm>
            <a:off x="2710926" y="5089387"/>
            <a:ext cx="18552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rebuchet MS" panose="020B0603020202020204" pitchFamily="34" charset="0"/>
              </a:rPr>
              <a:t>“</a:t>
            </a:r>
            <a:r>
              <a:rPr lang="en-US" dirty="0" err="1">
                <a:latin typeface="Trebuchet MS" panose="020B0603020202020204" pitchFamily="34" charset="0"/>
              </a:rPr>
              <a:t>Mrtva</a:t>
            </a:r>
            <a:r>
              <a:rPr lang="en-US" dirty="0">
                <a:latin typeface="Trebuchet MS" panose="020B0603020202020204" pitchFamily="34" charset="0"/>
              </a:rPr>
              <a:t> </a:t>
            </a:r>
            <a:r>
              <a:rPr lang="en-US" dirty="0" err="1">
                <a:latin typeface="Trebuchet MS" panose="020B0603020202020204" pitchFamily="34" charset="0"/>
              </a:rPr>
              <a:t>priroda</a:t>
            </a:r>
            <a:r>
              <a:rPr lang="en-US" dirty="0">
                <a:latin typeface="Trebuchet MS" panose="020B0603020202020204" pitchFamily="34" charset="0"/>
              </a:rPr>
              <a:t>”</a:t>
            </a:r>
            <a:endParaRPr lang="hr-HR" dirty="0">
              <a:latin typeface="Trebuchet MS" panose="020B0603020202020204" pitchFamily="34" charset="0"/>
            </a:endParaRPr>
          </a:p>
        </p:txBody>
      </p:sp>
      <p:sp>
        <p:nvSpPr>
          <p:cNvPr id="3" name="Pravokutnik 2"/>
          <p:cNvSpPr/>
          <p:nvPr/>
        </p:nvSpPr>
        <p:spPr>
          <a:xfrm>
            <a:off x="9111715" y="2592593"/>
            <a:ext cx="3080285" cy="1656948"/>
          </a:xfrm>
          <a:prstGeom prst="rect">
            <a:avLst/>
          </a:prstGeom>
          <a:solidFill>
            <a:srgbClr val="262626"/>
          </a:solidFill>
          <a:ln>
            <a:solidFill>
              <a:srgbClr val="2626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579439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Paleta</a:t>
            </a:r>
            <a:r>
              <a:rPr lang="en-US" dirty="0"/>
              <a:t> </a:t>
            </a:r>
            <a:r>
              <a:rPr lang="en-US" dirty="0" err="1"/>
              <a:t>boja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680321" y="2225368"/>
            <a:ext cx="5365477" cy="3879404"/>
          </a:xfrm>
        </p:spPr>
        <p:txBody>
          <a:bodyPr>
            <a:normAutofit/>
          </a:bodyPr>
          <a:lstStyle/>
          <a:p>
            <a:pPr>
              <a:buClr>
                <a:schemeClr val="tx1">
                  <a:lumMod val="75000"/>
                </a:schemeClr>
              </a:buClr>
            </a:pPr>
            <a:r>
              <a:rPr lang="it-IT" sz="2200" dirty="0" err="1"/>
              <a:t>Klaričina</a:t>
            </a:r>
            <a:r>
              <a:rPr lang="it-IT" sz="2200" dirty="0"/>
              <a:t> </a:t>
            </a:r>
            <a:r>
              <a:rPr lang="it-IT" sz="2200" dirty="0" err="1"/>
              <a:t>fotografija</a:t>
            </a:r>
            <a:r>
              <a:rPr lang="it-IT" sz="2200" dirty="0"/>
              <a:t> se </a:t>
            </a:r>
            <a:r>
              <a:rPr lang="it-IT" sz="2200" dirty="0" err="1"/>
              <a:t>oslanja</a:t>
            </a:r>
            <a:r>
              <a:rPr lang="it-IT" sz="2200" dirty="0"/>
              <a:t> </a:t>
            </a:r>
            <a:r>
              <a:rPr lang="it-IT" sz="2200" dirty="0" err="1"/>
              <a:t>na</a:t>
            </a:r>
            <a:r>
              <a:rPr lang="it-IT" sz="2200" dirty="0"/>
              <a:t> </a:t>
            </a:r>
            <a:r>
              <a:rPr lang="it-IT" sz="2200" dirty="0" err="1"/>
              <a:t>sive</a:t>
            </a:r>
            <a:r>
              <a:rPr lang="it-IT" sz="2200" dirty="0"/>
              <a:t> </a:t>
            </a:r>
            <a:r>
              <a:rPr lang="it-IT" sz="2200" dirty="0" err="1"/>
              <a:t>tonove</a:t>
            </a:r>
            <a:r>
              <a:rPr lang="it-IT" sz="2200" dirty="0"/>
              <a:t> i </a:t>
            </a:r>
            <a:r>
              <a:rPr lang="it-IT" sz="2200" dirty="0" err="1"/>
              <a:t>monotoniju</a:t>
            </a:r>
            <a:endParaRPr lang="hr-HR" sz="2200" dirty="0"/>
          </a:p>
          <a:p>
            <a:pPr>
              <a:buClr>
                <a:schemeClr val="tx1">
                  <a:lumMod val="75000"/>
                </a:schemeClr>
              </a:buClr>
            </a:pPr>
            <a:endParaRPr lang="it-IT" sz="2200" dirty="0"/>
          </a:p>
          <a:p>
            <a:pPr>
              <a:buClr>
                <a:schemeClr val="tx1">
                  <a:lumMod val="75000"/>
                </a:schemeClr>
              </a:buClr>
            </a:pPr>
            <a:r>
              <a:rPr lang="it-IT" sz="2200" dirty="0" err="1"/>
              <a:t>Odabir</a:t>
            </a:r>
            <a:r>
              <a:rPr lang="it-IT" sz="2200" dirty="0"/>
              <a:t> </a:t>
            </a:r>
            <a:r>
              <a:rPr lang="it-IT" sz="2200" dirty="0" err="1"/>
              <a:t>boja</a:t>
            </a:r>
            <a:r>
              <a:rPr lang="it-IT" sz="2200" dirty="0"/>
              <a:t> </a:t>
            </a:r>
            <a:r>
              <a:rPr lang="it-IT" sz="2200" dirty="0" err="1"/>
              <a:t>na</a:t>
            </a:r>
            <a:r>
              <a:rPr lang="it-IT" sz="2200" dirty="0"/>
              <a:t> </a:t>
            </a:r>
            <a:r>
              <a:rPr lang="it-IT" sz="2200" dirty="0" err="1"/>
              <a:t>fotografiji</a:t>
            </a:r>
            <a:r>
              <a:rPr lang="it-IT" sz="2200" dirty="0"/>
              <a:t> </a:t>
            </a:r>
            <a:r>
              <a:rPr lang="it-IT" sz="2200" dirty="0" err="1"/>
              <a:t>izaziva</a:t>
            </a:r>
            <a:r>
              <a:rPr lang="it-IT" sz="2200" dirty="0"/>
              <a:t> </a:t>
            </a:r>
            <a:r>
              <a:rPr lang="it-IT" sz="2200" dirty="0" err="1"/>
              <a:t>nostalgiju</a:t>
            </a:r>
            <a:endParaRPr lang="hr-HR" sz="2200" dirty="0"/>
          </a:p>
          <a:p>
            <a:pPr>
              <a:buClr>
                <a:schemeClr val="tx1">
                  <a:lumMod val="75000"/>
                </a:schemeClr>
              </a:buClr>
            </a:pPr>
            <a:endParaRPr lang="hr-HR" sz="2200" dirty="0"/>
          </a:p>
          <a:p>
            <a:pPr>
              <a:buClr>
                <a:schemeClr val="tx1">
                  <a:lumMod val="75000"/>
                </a:schemeClr>
              </a:buClr>
            </a:pPr>
            <a:r>
              <a:rPr lang="hr-HR" sz="2200" dirty="0"/>
              <a:t>Prisutan je j</a:t>
            </a:r>
            <a:r>
              <a:rPr lang="it-IT" sz="2200" dirty="0" err="1"/>
              <a:t>ak</a:t>
            </a:r>
            <a:r>
              <a:rPr lang="it-IT" sz="2200" dirty="0"/>
              <a:t> </a:t>
            </a:r>
            <a:r>
              <a:rPr lang="it-IT" sz="2200" dirty="0" err="1"/>
              <a:t>kontrast</a:t>
            </a:r>
            <a:r>
              <a:rPr lang="it-IT" sz="2200" dirty="0"/>
              <a:t> </a:t>
            </a:r>
            <a:r>
              <a:rPr lang="hr-HR" sz="2200" dirty="0"/>
              <a:t>te </a:t>
            </a:r>
            <a:r>
              <a:rPr lang="it-IT" sz="2200" dirty="0" err="1"/>
              <a:t>dominacija</a:t>
            </a:r>
            <a:r>
              <a:rPr lang="it-IT" sz="2200" dirty="0"/>
              <a:t> </a:t>
            </a:r>
            <a:r>
              <a:rPr lang="it-IT" sz="2200" dirty="0" err="1"/>
              <a:t>neba</a:t>
            </a:r>
            <a:r>
              <a:rPr lang="it-IT" sz="2200" dirty="0"/>
              <a:t> i </a:t>
            </a:r>
            <a:r>
              <a:rPr lang="it-IT" sz="2200" dirty="0" err="1"/>
              <a:t>glavnog</a:t>
            </a:r>
            <a:r>
              <a:rPr lang="it-IT" sz="2200" dirty="0"/>
              <a:t> motiva </a:t>
            </a:r>
            <a:r>
              <a:rPr lang="it-IT" sz="2200" dirty="0" err="1"/>
              <a:t>nad</a:t>
            </a:r>
            <a:r>
              <a:rPr lang="it-IT" sz="2200" dirty="0"/>
              <a:t> </a:t>
            </a:r>
            <a:r>
              <a:rPr lang="it-IT" sz="2200" dirty="0" err="1"/>
              <a:t>vedutom</a:t>
            </a:r>
            <a:r>
              <a:rPr lang="it-IT" sz="2200" dirty="0"/>
              <a:t> grada</a:t>
            </a: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 rotWithShape="1">
          <a:blip r:embed="rId2"/>
          <a:srcRect b="18980"/>
          <a:stretch/>
        </p:blipFill>
        <p:spPr>
          <a:xfrm>
            <a:off x="7438323" y="2298791"/>
            <a:ext cx="4120403" cy="44232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Pravokutnik 5"/>
          <p:cNvSpPr/>
          <p:nvPr/>
        </p:nvSpPr>
        <p:spPr>
          <a:xfrm>
            <a:off x="10585524" y="602428"/>
            <a:ext cx="1595718" cy="1366221"/>
          </a:xfrm>
          <a:prstGeom prst="rect">
            <a:avLst/>
          </a:prstGeom>
          <a:solidFill>
            <a:srgbClr val="262626"/>
          </a:solidFill>
          <a:ln>
            <a:solidFill>
              <a:srgbClr val="2626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632701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Kompozicija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raspored</a:t>
            </a:r>
            <a:r>
              <a:rPr lang="en-US" dirty="0"/>
              <a:t> </a:t>
            </a:r>
            <a:r>
              <a:rPr lang="en-US" dirty="0" err="1"/>
              <a:t>motiva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680321" y="2255038"/>
            <a:ext cx="5828054" cy="4108838"/>
          </a:xfrm>
        </p:spPr>
        <p:txBody>
          <a:bodyPr>
            <a:normAutofit/>
          </a:bodyPr>
          <a:lstStyle/>
          <a:p>
            <a:pPr>
              <a:buClr>
                <a:schemeClr val="tx1">
                  <a:lumMod val="75000"/>
                </a:schemeClr>
              </a:buClr>
            </a:pPr>
            <a:r>
              <a:rPr lang="hr-HR" sz="2200" dirty="0"/>
              <a:t>Motivi prikazani na djelu </a:t>
            </a:r>
            <a:r>
              <a:rPr lang="hr-HR" sz="2200" dirty="0" err="1"/>
              <a:t>Auera</a:t>
            </a:r>
            <a:r>
              <a:rPr lang="hr-HR" sz="2200" dirty="0"/>
              <a:t> su dvije vaze, tri staklenke te devet paprika dok u pozadini vidimo neku vrstu kružnog ukrasa i viseće paprike sa drvenog stupa</a:t>
            </a:r>
            <a:endParaRPr lang="en-US" sz="2200" dirty="0"/>
          </a:p>
          <a:p>
            <a:pPr>
              <a:buClr>
                <a:schemeClr val="tx1">
                  <a:lumMod val="75000"/>
                </a:schemeClr>
              </a:buClr>
            </a:pPr>
            <a:endParaRPr lang="hr-HR" sz="2200" dirty="0"/>
          </a:p>
          <a:p>
            <a:pPr>
              <a:buClr>
                <a:schemeClr val="tx1">
                  <a:lumMod val="75000"/>
                </a:schemeClr>
              </a:buClr>
            </a:pPr>
            <a:r>
              <a:rPr lang="hr-HR" sz="2200" dirty="0" err="1"/>
              <a:t>K</a:t>
            </a:r>
            <a:r>
              <a:rPr lang="en-US" sz="2200" dirty="0" err="1"/>
              <a:t>orišteno</a:t>
            </a:r>
            <a:r>
              <a:rPr lang="en-US" sz="2200" dirty="0"/>
              <a:t> je </a:t>
            </a:r>
            <a:r>
              <a:rPr lang="en-US" sz="2200" dirty="0" err="1"/>
              <a:t>pravilo</a:t>
            </a:r>
            <a:r>
              <a:rPr lang="en-US" sz="2200" dirty="0"/>
              <a:t> </a:t>
            </a:r>
            <a:r>
              <a:rPr lang="en-US" sz="2200" dirty="0" err="1"/>
              <a:t>trećine</a:t>
            </a:r>
            <a:r>
              <a:rPr lang="en-US" sz="2200" dirty="0"/>
              <a:t> </a:t>
            </a:r>
            <a:r>
              <a:rPr lang="en-US" sz="2200" dirty="0" err="1"/>
              <a:t>tako</a:t>
            </a:r>
            <a:r>
              <a:rPr lang="en-US" sz="2200" dirty="0"/>
              <a:t> </a:t>
            </a:r>
            <a:r>
              <a:rPr lang="en-US" sz="2200" dirty="0" err="1"/>
              <a:t>što</a:t>
            </a:r>
            <a:r>
              <a:rPr lang="en-US" sz="2200" dirty="0"/>
              <a:t> </a:t>
            </a:r>
            <a:r>
              <a:rPr lang="en-US" sz="2200" dirty="0" err="1"/>
              <a:t>su</a:t>
            </a:r>
            <a:r>
              <a:rPr lang="en-US" sz="2200" dirty="0"/>
              <a:t> </a:t>
            </a:r>
            <a:r>
              <a:rPr lang="en-US" sz="2200" dirty="0" err="1"/>
              <a:t>svi</a:t>
            </a:r>
            <a:r>
              <a:rPr lang="en-US" sz="2200" dirty="0"/>
              <a:t> </a:t>
            </a:r>
            <a:r>
              <a:rPr lang="en-US" sz="2200" dirty="0" err="1"/>
              <a:t>motivi</a:t>
            </a:r>
            <a:r>
              <a:rPr lang="en-US" sz="2200" dirty="0"/>
              <a:t> </a:t>
            </a:r>
            <a:r>
              <a:rPr lang="en-US" sz="2200" dirty="0" err="1"/>
              <a:t>smješteni</a:t>
            </a:r>
            <a:r>
              <a:rPr lang="en-US" sz="2200" dirty="0"/>
              <a:t> </a:t>
            </a:r>
            <a:r>
              <a:rPr lang="en-US" sz="2200" dirty="0" err="1"/>
              <a:t>na</a:t>
            </a:r>
            <a:r>
              <a:rPr lang="en-US" sz="2200" dirty="0"/>
              <a:t> </a:t>
            </a:r>
            <a:r>
              <a:rPr lang="en-US" sz="2200" dirty="0" err="1"/>
              <a:t>desnoj</a:t>
            </a:r>
            <a:r>
              <a:rPr lang="en-US" sz="2200" dirty="0"/>
              <a:t> </a:t>
            </a:r>
            <a:r>
              <a:rPr lang="en-US" sz="2200" dirty="0" err="1"/>
              <a:t>strani</a:t>
            </a:r>
            <a:r>
              <a:rPr lang="en-US" sz="2200" dirty="0"/>
              <a:t> </a:t>
            </a:r>
            <a:r>
              <a:rPr lang="en-US" sz="2200" dirty="0" err="1"/>
              <a:t>donje</a:t>
            </a:r>
            <a:r>
              <a:rPr lang="en-US" sz="2200" dirty="0"/>
              <a:t> </a:t>
            </a:r>
            <a:r>
              <a:rPr lang="en-US" sz="2200" dirty="0" err="1"/>
              <a:t>linije</a:t>
            </a:r>
            <a:endParaRPr lang="en-US" sz="2200" dirty="0"/>
          </a:p>
          <a:p>
            <a:pPr>
              <a:buClr>
                <a:schemeClr val="tx1">
                  <a:lumMod val="75000"/>
                </a:schemeClr>
              </a:buClr>
            </a:pPr>
            <a:endParaRPr lang="en-US" sz="2200" dirty="0"/>
          </a:p>
          <a:p>
            <a:pPr>
              <a:buClr>
                <a:schemeClr val="tx1">
                  <a:lumMod val="75000"/>
                </a:schemeClr>
              </a:buClr>
            </a:pPr>
            <a:r>
              <a:rPr lang="en-US" sz="2200" dirty="0"/>
              <a:t>Prisutna je </a:t>
            </a:r>
            <a:r>
              <a:rPr lang="en-US" sz="2200" dirty="0" err="1"/>
              <a:t>ravnoteža</a:t>
            </a:r>
            <a:r>
              <a:rPr lang="en-US" sz="2200" dirty="0"/>
              <a:t> </a:t>
            </a:r>
            <a:r>
              <a:rPr lang="en-US" sz="2200" dirty="0" err="1"/>
              <a:t>koja</a:t>
            </a:r>
            <a:r>
              <a:rPr lang="en-US" sz="2200" dirty="0"/>
              <a:t> je </a:t>
            </a:r>
            <a:r>
              <a:rPr lang="en-US" sz="2200" dirty="0" err="1"/>
              <a:t>asimetrična</a:t>
            </a:r>
            <a:r>
              <a:rPr lang="en-US" sz="2200" dirty="0"/>
              <a:t> </a:t>
            </a:r>
            <a:r>
              <a:rPr lang="en-US" sz="2200" dirty="0" err="1"/>
              <a:t>te</a:t>
            </a:r>
            <a:r>
              <a:rPr lang="en-US" sz="2200" dirty="0"/>
              <a:t> </a:t>
            </a:r>
            <a:r>
              <a:rPr lang="en-US" sz="2200" dirty="0" err="1"/>
              <a:t>horizontalno</a:t>
            </a:r>
            <a:r>
              <a:rPr lang="en-US" sz="2200" dirty="0"/>
              <a:t> </a:t>
            </a:r>
            <a:r>
              <a:rPr lang="en-US" sz="2200" dirty="0" err="1"/>
              <a:t>nizana</a:t>
            </a:r>
            <a:r>
              <a:rPr lang="hr-HR" sz="2200" dirty="0"/>
              <a:t> kompozicija</a:t>
            </a:r>
            <a:endParaRPr lang="en-US" sz="2200" dirty="0"/>
          </a:p>
          <a:p>
            <a:endParaRPr lang="hr-HR" dirty="0"/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 rotWithShape="1">
          <a:blip r:embed="rId2"/>
          <a:srcRect b="7251"/>
          <a:stretch/>
        </p:blipFill>
        <p:spPr>
          <a:xfrm>
            <a:off x="6819514" y="2245393"/>
            <a:ext cx="3766010" cy="39799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7" name="Straight Connector 4"/>
          <p:cNvCxnSpPr>
            <a:cxnSpLocks/>
          </p:cNvCxnSpPr>
          <p:nvPr/>
        </p:nvCxnSpPr>
        <p:spPr>
          <a:xfrm>
            <a:off x="9637007" y="2042564"/>
            <a:ext cx="0" cy="4385583"/>
          </a:xfrm>
          <a:prstGeom prst="line">
            <a:avLst/>
          </a:prstGeom>
          <a:ln>
            <a:solidFill>
              <a:schemeClr val="tx1">
                <a:lumMod val="9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3"/>
          <p:cNvCxnSpPr/>
          <p:nvPr/>
        </p:nvCxnSpPr>
        <p:spPr>
          <a:xfrm>
            <a:off x="6573681" y="5272336"/>
            <a:ext cx="4257675" cy="0"/>
          </a:xfrm>
          <a:prstGeom prst="line">
            <a:avLst/>
          </a:prstGeom>
          <a:ln>
            <a:solidFill>
              <a:schemeClr val="tx1">
                <a:lumMod val="9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Pravokutnik 8"/>
          <p:cNvSpPr/>
          <p:nvPr/>
        </p:nvSpPr>
        <p:spPr>
          <a:xfrm>
            <a:off x="10585524" y="602428"/>
            <a:ext cx="1595718" cy="1366221"/>
          </a:xfrm>
          <a:prstGeom prst="rect">
            <a:avLst/>
          </a:prstGeom>
          <a:solidFill>
            <a:srgbClr val="262626"/>
          </a:solidFill>
          <a:ln>
            <a:solidFill>
              <a:srgbClr val="2626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496732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680321" y="2347880"/>
            <a:ext cx="6064724" cy="3920522"/>
          </a:xfrm>
        </p:spPr>
        <p:txBody>
          <a:bodyPr>
            <a:normAutofit/>
          </a:bodyPr>
          <a:lstStyle/>
          <a:p>
            <a:pPr>
              <a:buClr>
                <a:schemeClr val="tx1">
                  <a:lumMod val="75000"/>
                </a:schemeClr>
              </a:buClr>
            </a:pPr>
            <a:r>
              <a:rPr lang="hr-HR" sz="2200" dirty="0"/>
              <a:t>Slika je prepuna motiva što aludira na simbolizam kraja i područja u kojem autor obitava, a odraz je likovnog izraza </a:t>
            </a:r>
            <a:r>
              <a:rPr lang="hr-HR" sz="2200" dirty="0" err="1"/>
              <a:t>intimizma</a:t>
            </a:r>
            <a:endParaRPr lang="en-US" sz="2200" dirty="0"/>
          </a:p>
          <a:p>
            <a:pPr>
              <a:buClr>
                <a:schemeClr val="tx1">
                  <a:lumMod val="75000"/>
                </a:schemeClr>
              </a:buClr>
            </a:pPr>
            <a:endParaRPr lang="hr-HR" sz="2200" dirty="0"/>
          </a:p>
          <a:p>
            <a:pPr>
              <a:buClr>
                <a:schemeClr val="tx1">
                  <a:lumMod val="75000"/>
                </a:schemeClr>
              </a:buClr>
            </a:pPr>
            <a:r>
              <a:rPr lang="en-US" sz="2200" dirty="0" err="1"/>
              <a:t>Refleksijom</a:t>
            </a:r>
            <a:r>
              <a:rPr lang="en-US" sz="2200" dirty="0"/>
              <a:t> </a:t>
            </a:r>
            <a:r>
              <a:rPr lang="en-US" sz="2200" dirty="0" err="1"/>
              <a:t>svijetla</a:t>
            </a:r>
            <a:r>
              <a:rPr lang="en-US" sz="2200" dirty="0"/>
              <a:t> </a:t>
            </a:r>
            <a:r>
              <a:rPr lang="en-US" sz="2200" dirty="0" err="1"/>
              <a:t>na</a:t>
            </a:r>
            <a:r>
              <a:rPr lang="en-US" sz="2200" dirty="0"/>
              <a:t> </a:t>
            </a:r>
            <a:r>
              <a:rPr lang="en-US" sz="2200" dirty="0" err="1"/>
              <a:t>motivu</a:t>
            </a:r>
            <a:r>
              <a:rPr lang="en-US" sz="2200" dirty="0"/>
              <a:t> </a:t>
            </a:r>
            <a:r>
              <a:rPr lang="en-US" sz="2200" dirty="0" err="1"/>
              <a:t>možemo</a:t>
            </a:r>
            <a:r>
              <a:rPr lang="en-US" sz="2200" dirty="0"/>
              <a:t> </a:t>
            </a:r>
            <a:r>
              <a:rPr lang="en-US" sz="2200" dirty="0" err="1"/>
              <a:t>zaključiti</a:t>
            </a:r>
            <a:r>
              <a:rPr lang="en-US" sz="2200" dirty="0"/>
              <a:t> da </a:t>
            </a:r>
            <a:r>
              <a:rPr lang="en-US" sz="2200" dirty="0" err="1"/>
              <a:t>svijetlost</a:t>
            </a:r>
            <a:r>
              <a:rPr lang="en-US" sz="2200" dirty="0"/>
              <a:t> </a:t>
            </a:r>
            <a:r>
              <a:rPr lang="en-US" sz="2200" dirty="0" err="1"/>
              <a:t>dolazi</a:t>
            </a:r>
            <a:r>
              <a:rPr lang="en-US" sz="2200" dirty="0"/>
              <a:t> </a:t>
            </a:r>
            <a:r>
              <a:rPr lang="en-US" sz="2200" dirty="0" err="1"/>
              <a:t>sa</a:t>
            </a:r>
            <a:r>
              <a:rPr lang="en-US" sz="2200" dirty="0"/>
              <a:t> </a:t>
            </a:r>
            <a:r>
              <a:rPr lang="en-US" sz="2200" dirty="0" err="1"/>
              <a:t>lijeve</a:t>
            </a:r>
            <a:r>
              <a:rPr lang="en-US" sz="2200" dirty="0"/>
              <a:t> </a:t>
            </a:r>
            <a:r>
              <a:rPr lang="en-US" sz="2200" dirty="0" err="1"/>
              <a:t>strane</a:t>
            </a:r>
            <a:endParaRPr lang="en-US" sz="2200" dirty="0"/>
          </a:p>
          <a:p>
            <a:pPr>
              <a:buClr>
                <a:schemeClr val="tx1">
                  <a:lumMod val="75000"/>
                </a:schemeClr>
              </a:buClr>
            </a:pPr>
            <a:endParaRPr lang="en-US" sz="2200" dirty="0"/>
          </a:p>
          <a:p>
            <a:pPr>
              <a:buClr>
                <a:schemeClr val="tx1">
                  <a:lumMod val="75000"/>
                </a:schemeClr>
              </a:buClr>
            </a:pPr>
            <a:r>
              <a:rPr lang="hr-HR" sz="2200" dirty="0"/>
              <a:t>Draperija nema puno nabora i nije dominantna što zapravo daje predmetima na stolu priliku da dođu do izražaja</a:t>
            </a:r>
          </a:p>
          <a:p>
            <a:endParaRPr lang="hr-HR" dirty="0"/>
          </a:p>
          <a:p>
            <a:endParaRPr lang="hr-HR" dirty="0"/>
          </a:p>
          <a:p>
            <a:endParaRPr lang="hr-HR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 rotWithShape="1">
          <a:blip r:embed="rId2"/>
          <a:srcRect b="7251"/>
          <a:stretch/>
        </p:blipFill>
        <p:spPr>
          <a:xfrm>
            <a:off x="6887865" y="2347880"/>
            <a:ext cx="3697659" cy="39076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Elipsa 5"/>
          <p:cNvSpPr/>
          <p:nvPr/>
        </p:nvSpPr>
        <p:spPr>
          <a:xfrm>
            <a:off x="9175602" y="4242033"/>
            <a:ext cx="420938" cy="470532"/>
          </a:xfrm>
          <a:prstGeom prst="ellipse">
            <a:avLst/>
          </a:prstGeom>
          <a:noFill/>
          <a:ln>
            <a:solidFill>
              <a:schemeClr val="tx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7" name="Elipsa 6"/>
          <p:cNvSpPr/>
          <p:nvPr/>
        </p:nvSpPr>
        <p:spPr>
          <a:xfrm>
            <a:off x="8166406" y="4502256"/>
            <a:ext cx="420938" cy="470532"/>
          </a:xfrm>
          <a:prstGeom prst="ellipse">
            <a:avLst/>
          </a:prstGeom>
          <a:noFill/>
          <a:ln>
            <a:solidFill>
              <a:schemeClr val="tx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8" name="Elipsa 7"/>
          <p:cNvSpPr/>
          <p:nvPr/>
        </p:nvSpPr>
        <p:spPr>
          <a:xfrm>
            <a:off x="7285132" y="4202076"/>
            <a:ext cx="304456" cy="340326"/>
          </a:xfrm>
          <a:prstGeom prst="ellipse">
            <a:avLst/>
          </a:prstGeom>
          <a:noFill/>
          <a:ln>
            <a:solidFill>
              <a:schemeClr val="tx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9" name="Elipsa 8"/>
          <p:cNvSpPr/>
          <p:nvPr/>
        </p:nvSpPr>
        <p:spPr>
          <a:xfrm>
            <a:off x="7017407" y="4542402"/>
            <a:ext cx="304456" cy="340326"/>
          </a:xfrm>
          <a:prstGeom prst="ellipse">
            <a:avLst/>
          </a:prstGeom>
          <a:noFill/>
          <a:ln>
            <a:solidFill>
              <a:schemeClr val="tx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0" name="Naslov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</p:spPr>
        <p:txBody>
          <a:bodyPr/>
          <a:lstStyle/>
          <a:p>
            <a:r>
              <a:rPr lang="en-US" dirty="0"/>
              <a:t>Kompozicija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raspored</a:t>
            </a:r>
            <a:r>
              <a:rPr lang="en-US" dirty="0"/>
              <a:t> </a:t>
            </a:r>
            <a:r>
              <a:rPr lang="en-US" dirty="0" err="1"/>
              <a:t>motiva</a:t>
            </a:r>
            <a:endParaRPr lang="hr-HR" dirty="0"/>
          </a:p>
        </p:txBody>
      </p:sp>
      <p:sp>
        <p:nvSpPr>
          <p:cNvPr id="11" name="Pravokutnik 10"/>
          <p:cNvSpPr/>
          <p:nvPr/>
        </p:nvSpPr>
        <p:spPr>
          <a:xfrm>
            <a:off x="10585524" y="602428"/>
            <a:ext cx="1595718" cy="1366221"/>
          </a:xfrm>
          <a:prstGeom prst="rect">
            <a:avLst/>
          </a:prstGeom>
          <a:solidFill>
            <a:srgbClr val="262626"/>
          </a:solidFill>
          <a:ln>
            <a:solidFill>
              <a:srgbClr val="2626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345659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Kompozicija i raspored motiva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680321" y="2505456"/>
            <a:ext cx="5516084" cy="3599316"/>
          </a:xfrm>
        </p:spPr>
        <p:txBody>
          <a:bodyPr>
            <a:normAutofit/>
          </a:bodyPr>
          <a:lstStyle/>
          <a:p>
            <a:pPr>
              <a:buClr>
                <a:schemeClr val="tx1">
                  <a:lumMod val="75000"/>
                </a:schemeClr>
              </a:buClr>
            </a:pPr>
            <a:r>
              <a:rPr lang="hr-HR" sz="2200" dirty="0"/>
              <a:t>Fotografija </a:t>
            </a:r>
            <a:r>
              <a:rPr lang="hr-HR" sz="2200" dirty="0" err="1"/>
              <a:t>Klarice</a:t>
            </a:r>
            <a:r>
              <a:rPr lang="hr-HR" sz="2200" dirty="0"/>
              <a:t> je nastala tako sto je našao čašu i bijeli cvijet te ih smjestio u prostor i fotografirao</a:t>
            </a:r>
          </a:p>
          <a:p>
            <a:pPr>
              <a:buClr>
                <a:schemeClr val="tx1">
                  <a:lumMod val="75000"/>
                </a:schemeClr>
              </a:buClr>
            </a:pPr>
            <a:endParaRPr lang="hr-HR" sz="2200" dirty="0"/>
          </a:p>
          <a:p>
            <a:pPr>
              <a:buClr>
                <a:schemeClr val="tx1">
                  <a:lumMod val="75000"/>
                </a:schemeClr>
              </a:buClr>
            </a:pPr>
            <a:r>
              <a:rPr lang="en-US" sz="2200" dirty="0" err="1"/>
              <a:t>Također</a:t>
            </a:r>
            <a:r>
              <a:rPr lang="en-US" sz="2200" dirty="0"/>
              <a:t> </a:t>
            </a:r>
            <a:r>
              <a:rPr lang="en-US" sz="2200" dirty="0" err="1"/>
              <a:t>koristi</a:t>
            </a:r>
            <a:r>
              <a:rPr lang="hr-HR" sz="2200" dirty="0"/>
              <a:t> pravilo trećine samo što je njegova kompozicija smještena na sredinu kadra</a:t>
            </a:r>
          </a:p>
          <a:p>
            <a:endParaRPr lang="hr-HR" dirty="0"/>
          </a:p>
        </p:txBody>
      </p:sp>
      <p:pic>
        <p:nvPicPr>
          <p:cNvPr id="10" name="Picture 2" descr="A picture containing text, wall, indoor&#10;&#10;Description automatically generated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8969" y="2336873"/>
            <a:ext cx="3477238" cy="41765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9" name="Straight Connector 6"/>
          <p:cNvCxnSpPr/>
          <p:nvPr/>
        </p:nvCxnSpPr>
        <p:spPr>
          <a:xfrm flipV="1">
            <a:off x="6984042" y="3900024"/>
            <a:ext cx="4107089" cy="9504"/>
          </a:xfrm>
          <a:prstGeom prst="line">
            <a:avLst/>
          </a:prstGeom>
          <a:ln>
            <a:solidFill>
              <a:schemeClr val="bg1">
                <a:lumMod val="95000"/>
                <a:lumOff val="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6"/>
          <p:cNvCxnSpPr/>
          <p:nvPr/>
        </p:nvCxnSpPr>
        <p:spPr>
          <a:xfrm flipV="1">
            <a:off x="6984043" y="5206702"/>
            <a:ext cx="4107089" cy="9504"/>
          </a:xfrm>
          <a:prstGeom prst="line">
            <a:avLst/>
          </a:prstGeom>
          <a:ln>
            <a:solidFill>
              <a:schemeClr val="bg1">
                <a:lumMod val="95000"/>
                <a:lumOff val="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" name="Pravokutnik 10"/>
          <p:cNvSpPr/>
          <p:nvPr/>
        </p:nvSpPr>
        <p:spPr>
          <a:xfrm>
            <a:off x="10585524" y="602428"/>
            <a:ext cx="1595718" cy="1366221"/>
          </a:xfrm>
          <a:prstGeom prst="rect">
            <a:avLst/>
          </a:prstGeom>
          <a:solidFill>
            <a:srgbClr val="262626"/>
          </a:solidFill>
          <a:ln>
            <a:solidFill>
              <a:srgbClr val="2626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538115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680321" y="2505456"/>
            <a:ext cx="5862220" cy="3599316"/>
          </a:xfrm>
        </p:spPr>
        <p:txBody>
          <a:bodyPr/>
          <a:lstStyle/>
          <a:p>
            <a:pPr>
              <a:buClr>
                <a:schemeClr val="tx1">
                  <a:lumMod val="75000"/>
                </a:schemeClr>
              </a:buClr>
            </a:pPr>
            <a:r>
              <a:rPr lang="en-US" sz="2200" dirty="0"/>
              <a:t>M</a:t>
            </a:r>
            <a:r>
              <a:rPr lang="pl-PL" sz="2200" dirty="0"/>
              <a:t>otiv je samo jedan i nalazi se na sredini kompozicije</a:t>
            </a:r>
          </a:p>
          <a:p>
            <a:pPr>
              <a:buClr>
                <a:schemeClr val="tx1">
                  <a:lumMod val="75000"/>
                </a:schemeClr>
              </a:buClr>
            </a:pPr>
            <a:endParaRPr lang="en-US" sz="2200" dirty="0"/>
          </a:p>
          <a:p>
            <a:pPr>
              <a:buClr>
                <a:schemeClr val="tx1">
                  <a:lumMod val="75000"/>
                </a:schemeClr>
              </a:buClr>
            </a:pPr>
            <a:r>
              <a:rPr lang="en-US" sz="2200" dirty="0" err="1"/>
              <a:t>Za</a:t>
            </a:r>
            <a:r>
              <a:rPr lang="en-US" sz="2200" dirty="0"/>
              <a:t> </a:t>
            </a:r>
            <a:r>
              <a:rPr lang="en-US" sz="2200" dirty="0" err="1"/>
              <a:t>razliku</a:t>
            </a:r>
            <a:r>
              <a:rPr lang="en-US" sz="2200" dirty="0"/>
              <a:t> od </a:t>
            </a:r>
            <a:r>
              <a:rPr lang="en-US" sz="2200" dirty="0" err="1"/>
              <a:t>Auera</a:t>
            </a:r>
            <a:r>
              <a:rPr lang="en-US" sz="2200" dirty="0"/>
              <a:t> </a:t>
            </a:r>
            <a:r>
              <a:rPr lang="en-US" sz="2200" dirty="0" err="1"/>
              <a:t>ovdje</a:t>
            </a:r>
            <a:r>
              <a:rPr lang="en-US" sz="2200" dirty="0"/>
              <a:t> </a:t>
            </a:r>
            <a:r>
              <a:rPr lang="en-US" sz="2200" dirty="0" err="1"/>
              <a:t>imamo</a:t>
            </a:r>
            <a:r>
              <a:rPr lang="en-US" sz="2200" dirty="0"/>
              <a:t> </a:t>
            </a:r>
            <a:r>
              <a:rPr lang="en-US" sz="2200" dirty="0" err="1"/>
              <a:t>simetričnu</a:t>
            </a:r>
            <a:r>
              <a:rPr lang="en-US" sz="2200" dirty="0"/>
              <a:t> </a:t>
            </a:r>
            <a:r>
              <a:rPr lang="en-US" sz="2200" dirty="0" err="1"/>
              <a:t>ravnotežu</a:t>
            </a:r>
            <a:r>
              <a:rPr lang="en-US" sz="2200" dirty="0"/>
              <a:t> </a:t>
            </a:r>
            <a:r>
              <a:rPr lang="en-US" sz="2200" dirty="0" err="1"/>
              <a:t>te</a:t>
            </a:r>
            <a:r>
              <a:rPr lang="en-US" sz="2200" dirty="0"/>
              <a:t> je </a:t>
            </a:r>
            <a:r>
              <a:rPr lang="en-US" sz="2200" dirty="0" err="1"/>
              <a:t>fokus</a:t>
            </a:r>
            <a:r>
              <a:rPr lang="en-US" sz="2200" dirty="0"/>
              <a:t> </a:t>
            </a:r>
            <a:r>
              <a:rPr lang="en-US" sz="2200" dirty="0" err="1"/>
              <a:t>na</a:t>
            </a:r>
            <a:r>
              <a:rPr lang="en-US" sz="2200" dirty="0"/>
              <a:t> </a:t>
            </a:r>
            <a:r>
              <a:rPr lang="en-US" sz="2200" dirty="0" err="1"/>
              <a:t>centralnu</a:t>
            </a:r>
            <a:r>
              <a:rPr lang="en-US" sz="2200" dirty="0"/>
              <a:t> </a:t>
            </a:r>
            <a:r>
              <a:rPr lang="en-US" sz="2200" dirty="0" err="1"/>
              <a:t>kompoziciju</a:t>
            </a:r>
            <a:r>
              <a:rPr lang="en-US" sz="2200" dirty="0"/>
              <a:t> </a:t>
            </a:r>
          </a:p>
          <a:p>
            <a:endParaRPr lang="pl-PL" dirty="0"/>
          </a:p>
          <a:p>
            <a:endParaRPr lang="hr-HR" dirty="0"/>
          </a:p>
        </p:txBody>
      </p:sp>
      <p:pic>
        <p:nvPicPr>
          <p:cNvPr id="6" name="Picture 2" descr="A picture containing text, wall, indoor&#10;&#10;Description automatically generated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8969" y="2336873"/>
            <a:ext cx="3477238" cy="41765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5" name="Straight Connector 4"/>
          <p:cNvCxnSpPr/>
          <p:nvPr/>
        </p:nvCxnSpPr>
        <p:spPr>
          <a:xfrm>
            <a:off x="9105378" y="2165324"/>
            <a:ext cx="0" cy="4503420"/>
          </a:xfrm>
          <a:prstGeom prst="line">
            <a:avLst/>
          </a:prstGeom>
          <a:ln>
            <a:solidFill>
              <a:schemeClr val="bg1">
                <a:lumMod val="95000"/>
                <a:lumOff val="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" name="Pravokutnik 6"/>
          <p:cNvSpPr/>
          <p:nvPr/>
        </p:nvSpPr>
        <p:spPr>
          <a:xfrm>
            <a:off x="10585524" y="602428"/>
            <a:ext cx="1595718" cy="1366221"/>
          </a:xfrm>
          <a:prstGeom prst="rect">
            <a:avLst/>
          </a:prstGeom>
          <a:solidFill>
            <a:srgbClr val="262626"/>
          </a:solidFill>
          <a:ln>
            <a:solidFill>
              <a:srgbClr val="2626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8" name="Naslov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</p:spPr>
        <p:txBody>
          <a:bodyPr/>
          <a:lstStyle/>
          <a:p>
            <a:r>
              <a:rPr lang="hr-HR" dirty="0"/>
              <a:t>Kompozicija i raspored motiva</a:t>
            </a:r>
          </a:p>
        </p:txBody>
      </p:sp>
    </p:spTree>
    <p:extLst>
      <p:ext uri="{BB962C8B-B14F-4D97-AF65-F5344CB8AC3E}">
        <p14:creationId xmlns:p14="http://schemas.microsoft.com/office/powerpoint/2010/main" val="10468287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Rukopis/</a:t>
            </a:r>
            <a:r>
              <a:rPr lang="en-US" dirty="0" err="1"/>
              <a:t>faktura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676904" y="2505456"/>
            <a:ext cx="6624121" cy="3599316"/>
          </a:xfrm>
        </p:spPr>
        <p:txBody>
          <a:bodyPr/>
          <a:lstStyle/>
          <a:p>
            <a:pPr>
              <a:buClr>
                <a:schemeClr val="tx1">
                  <a:lumMod val="75000"/>
                </a:schemeClr>
              </a:buClr>
            </a:pPr>
            <a:r>
              <a:rPr lang="hr-HR" sz="2200" dirty="0"/>
              <a:t>Slika je </a:t>
            </a:r>
            <a:r>
              <a:rPr lang="en-US" sz="2200" dirty="0" err="1"/>
              <a:t>slikana</a:t>
            </a:r>
            <a:r>
              <a:rPr lang="en-US" sz="2200" dirty="0"/>
              <a:t> </a:t>
            </a:r>
            <a:r>
              <a:rPr lang="en-US" sz="2200" dirty="0" err="1"/>
              <a:t>figurativno</a:t>
            </a:r>
            <a:r>
              <a:rPr lang="en-US" sz="2200" dirty="0"/>
              <a:t> </a:t>
            </a:r>
            <a:r>
              <a:rPr lang="en-US" sz="2200" dirty="0" err="1"/>
              <a:t>sa</a:t>
            </a:r>
            <a:r>
              <a:rPr lang="en-US" sz="2200" dirty="0"/>
              <a:t> </a:t>
            </a:r>
            <a:r>
              <a:rPr lang="en-US" sz="2200" dirty="0" err="1"/>
              <a:t>naglaskom</a:t>
            </a:r>
            <a:r>
              <a:rPr lang="en-US" sz="2200" dirty="0"/>
              <a:t> </a:t>
            </a:r>
            <a:r>
              <a:rPr lang="en-US" sz="2200" dirty="0" err="1"/>
              <a:t>na</a:t>
            </a:r>
            <a:r>
              <a:rPr lang="en-US" sz="2200" dirty="0"/>
              <a:t> </a:t>
            </a:r>
            <a:r>
              <a:rPr lang="en-US" sz="2200" dirty="0" err="1"/>
              <a:t>modernizam</a:t>
            </a:r>
            <a:r>
              <a:rPr lang="en-US" sz="2200" dirty="0"/>
              <a:t> </a:t>
            </a:r>
            <a:r>
              <a:rPr lang="en-US" sz="2200" dirty="0" err="1"/>
              <a:t>početka</a:t>
            </a:r>
            <a:r>
              <a:rPr lang="en-US" sz="2200" dirty="0"/>
              <a:t> 20. </a:t>
            </a:r>
            <a:r>
              <a:rPr lang="en-US" sz="2200" dirty="0" err="1"/>
              <a:t>st</a:t>
            </a:r>
            <a:endParaRPr lang="hr-HR" sz="2200" dirty="0"/>
          </a:p>
          <a:p>
            <a:pPr>
              <a:buClr>
                <a:schemeClr val="tx1">
                  <a:lumMod val="75000"/>
                </a:schemeClr>
              </a:buClr>
            </a:pPr>
            <a:endParaRPr lang="en-US" sz="2200" dirty="0"/>
          </a:p>
          <a:p>
            <a:pPr>
              <a:buClr>
                <a:schemeClr val="tx1">
                  <a:lumMod val="75000"/>
                </a:schemeClr>
              </a:buClr>
            </a:pPr>
            <a:r>
              <a:rPr lang="hr-HR" sz="2200" dirty="0"/>
              <a:t>Nanos boje je </a:t>
            </a:r>
            <a:r>
              <a:rPr lang="hr-HR" sz="2200" dirty="0" err="1"/>
              <a:t>pastozan</a:t>
            </a:r>
            <a:endParaRPr lang="hr-HR" sz="2200" dirty="0"/>
          </a:p>
          <a:p>
            <a:pPr>
              <a:buClr>
                <a:schemeClr val="tx1">
                  <a:lumMod val="75000"/>
                </a:schemeClr>
              </a:buClr>
            </a:pPr>
            <a:endParaRPr lang="hr-HR" sz="2200" dirty="0"/>
          </a:p>
          <a:p>
            <a:pPr>
              <a:buClr>
                <a:schemeClr val="tx1">
                  <a:lumMod val="75000"/>
                </a:schemeClr>
              </a:buClr>
            </a:pPr>
            <a:r>
              <a:rPr lang="hr-HR" sz="2200" dirty="0"/>
              <a:t>Svaki element je jasno prepoznatljiv te daljnji predmeti su tamniji i ne ističu se nasuprot predmeta ispred</a:t>
            </a:r>
          </a:p>
          <a:p>
            <a:endParaRPr lang="hr-HR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 rotWithShape="1">
          <a:blip r:embed="rId2"/>
          <a:srcRect l="40970" t="39600" r="17130" b="18500"/>
          <a:stretch/>
        </p:blipFill>
        <p:spPr>
          <a:xfrm>
            <a:off x="7304442" y="2313622"/>
            <a:ext cx="3646966" cy="41554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Pravokutnik 5"/>
          <p:cNvSpPr/>
          <p:nvPr/>
        </p:nvSpPr>
        <p:spPr>
          <a:xfrm>
            <a:off x="10585524" y="602428"/>
            <a:ext cx="1595718" cy="1366221"/>
          </a:xfrm>
          <a:prstGeom prst="rect">
            <a:avLst/>
          </a:prstGeom>
          <a:solidFill>
            <a:srgbClr val="262626"/>
          </a:solidFill>
          <a:ln>
            <a:solidFill>
              <a:srgbClr val="2626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156119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Rukopis/faktura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680321" y="2505456"/>
            <a:ext cx="5623660" cy="3599316"/>
          </a:xfrm>
        </p:spPr>
        <p:txBody>
          <a:bodyPr/>
          <a:lstStyle/>
          <a:p>
            <a:pPr>
              <a:buClr>
                <a:schemeClr val="tx1">
                  <a:lumMod val="75000"/>
                </a:schemeClr>
              </a:buClr>
            </a:pPr>
            <a:r>
              <a:rPr lang="hr-HR" sz="2200" dirty="0"/>
              <a:t>Same boje koje je autor koristio govori kako je pokušao unijeti svoju emociju uzimajući dio svijeta i taj isti dio isporučit nazad publici</a:t>
            </a:r>
          </a:p>
          <a:p>
            <a:endParaRPr lang="hr-HR" dirty="0"/>
          </a:p>
          <a:p>
            <a:endParaRPr lang="hr-HR" dirty="0"/>
          </a:p>
        </p:txBody>
      </p:sp>
      <p:sp>
        <p:nvSpPr>
          <p:cNvPr id="4" name="Pravokutnik 3"/>
          <p:cNvSpPr/>
          <p:nvPr/>
        </p:nvSpPr>
        <p:spPr>
          <a:xfrm>
            <a:off x="10585524" y="602428"/>
            <a:ext cx="1595718" cy="1366221"/>
          </a:xfrm>
          <a:prstGeom prst="rect">
            <a:avLst/>
          </a:prstGeom>
          <a:solidFill>
            <a:srgbClr val="262626"/>
          </a:solidFill>
          <a:ln>
            <a:solidFill>
              <a:srgbClr val="2626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 rotWithShape="1">
          <a:blip r:embed="rId2"/>
          <a:srcRect b="18980"/>
          <a:stretch/>
        </p:blipFill>
        <p:spPr>
          <a:xfrm>
            <a:off x="7109849" y="2336873"/>
            <a:ext cx="3874669" cy="41594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713435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CB5C5A7-DB5E-494D-A692-E2C469EAE2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Vježba- križaljka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A9FC58C3-626F-4229-B6AA-8B3C4817B3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505456"/>
            <a:ext cx="9613861" cy="3599316"/>
          </a:xfrm>
        </p:spPr>
        <p:txBody>
          <a:bodyPr>
            <a:normAutofit/>
          </a:bodyPr>
          <a:lstStyle/>
          <a:p>
            <a:r>
              <a:rPr lang="hr-HR" sz="2200" dirty="0">
                <a:solidFill>
                  <a:srgbClr val="E2D4D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https://puzzel.org/en/crossword/play?p=-Mn-mymnWAQbAP4UeEm6</a:t>
            </a:r>
            <a:endParaRPr lang="hr-HR" sz="2200" dirty="0">
              <a:solidFill>
                <a:srgbClr val="E2D4D0"/>
              </a:solidFill>
            </a:endParaRPr>
          </a:p>
        </p:txBody>
      </p:sp>
      <p:sp>
        <p:nvSpPr>
          <p:cNvPr id="4" name="Pravokutnik 3">
            <a:extLst>
              <a:ext uri="{FF2B5EF4-FFF2-40B4-BE49-F238E27FC236}">
                <a16:creationId xmlns:a16="http://schemas.microsoft.com/office/drawing/2014/main" id="{6396320A-80C2-4880-8346-9D8FD7702E93}"/>
              </a:ext>
            </a:extLst>
          </p:cNvPr>
          <p:cNvSpPr/>
          <p:nvPr/>
        </p:nvSpPr>
        <p:spPr>
          <a:xfrm>
            <a:off x="10585524" y="602428"/>
            <a:ext cx="1595718" cy="1366221"/>
          </a:xfrm>
          <a:prstGeom prst="rect">
            <a:avLst/>
          </a:prstGeom>
          <a:solidFill>
            <a:srgbClr val="262626"/>
          </a:solidFill>
          <a:ln>
            <a:solidFill>
              <a:srgbClr val="2626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530020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FE41F1D-EC48-495B-AFEB-14D2BB2AB4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Rješenja križaljke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9B4A70CA-4EBB-4909-900A-3EC6492317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numCol="2"/>
          <a:lstStyle/>
          <a:p>
            <a:pPr marL="457200" indent="-457200">
              <a:buFont typeface="+mj-lt"/>
              <a:buAutoNum type="arabicPeriod"/>
            </a:pPr>
            <a:r>
              <a:rPr lang="hr-HR" sz="2400" dirty="0">
                <a:latin typeface="Trebuchet MS" panose="020B0603020202020204" pitchFamily="34" charset="0"/>
              </a:rPr>
              <a:t>Secesijskoj</a:t>
            </a:r>
          </a:p>
          <a:p>
            <a:pPr marL="457200" indent="-457200">
              <a:buFont typeface="+mj-lt"/>
              <a:buAutoNum type="arabicPeriod"/>
            </a:pPr>
            <a:r>
              <a:rPr lang="hr-HR" dirty="0">
                <a:latin typeface="Trebuchet MS" panose="020B0603020202020204" pitchFamily="34" charset="0"/>
              </a:rPr>
              <a:t>Filmsku</a:t>
            </a:r>
          </a:p>
          <a:p>
            <a:pPr marL="457200" indent="-457200">
              <a:buFont typeface="+mj-lt"/>
              <a:buAutoNum type="arabicPeriod"/>
            </a:pPr>
            <a:r>
              <a:rPr lang="hr-HR" dirty="0">
                <a:latin typeface="Trebuchet MS" panose="020B0603020202020204" pitchFamily="34" charset="0"/>
              </a:rPr>
              <a:t>Zagrebu</a:t>
            </a:r>
          </a:p>
          <a:p>
            <a:pPr marL="457200" indent="-457200">
              <a:buFont typeface="+mj-lt"/>
              <a:buAutoNum type="arabicPeriod"/>
            </a:pPr>
            <a:r>
              <a:rPr lang="hr-HR" dirty="0">
                <a:latin typeface="Trebuchet MS" panose="020B0603020202020204" pitchFamily="34" charset="0"/>
              </a:rPr>
              <a:t>Pejzaže</a:t>
            </a:r>
          </a:p>
          <a:p>
            <a:pPr marL="457200" indent="-457200">
              <a:buFont typeface="+mj-lt"/>
              <a:buAutoNum type="arabicPeriod"/>
            </a:pPr>
            <a:r>
              <a:rPr lang="hr-HR" dirty="0">
                <a:latin typeface="Trebuchet MS" panose="020B0603020202020204" pitchFamily="34" charset="0"/>
              </a:rPr>
              <a:t>Trećine</a:t>
            </a:r>
          </a:p>
          <a:p>
            <a:pPr marL="0" indent="0">
              <a:buNone/>
            </a:pPr>
            <a:endParaRPr lang="hr-HR" dirty="0">
              <a:latin typeface="Trebuchet MS" panose="020B0603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endParaRPr lang="hr-HR" dirty="0">
              <a:latin typeface="Trebuchet MS" panose="020B0603020202020204" pitchFamily="34" charset="0"/>
            </a:endParaRPr>
          </a:p>
          <a:p>
            <a:pPr marL="0" indent="0">
              <a:buNone/>
            </a:pPr>
            <a:r>
              <a:rPr lang="hr-HR" dirty="0"/>
              <a:t>6. </a:t>
            </a:r>
            <a:r>
              <a:rPr lang="hr-HR" dirty="0" err="1"/>
              <a:t>Surrealističku</a:t>
            </a:r>
            <a:endParaRPr lang="hr-HR" dirty="0"/>
          </a:p>
          <a:p>
            <a:pPr marL="0" indent="0">
              <a:buNone/>
            </a:pPr>
            <a:r>
              <a:rPr lang="hr-HR" dirty="0"/>
              <a:t>7. Snažan</a:t>
            </a:r>
          </a:p>
          <a:p>
            <a:pPr marL="0" indent="0">
              <a:buNone/>
            </a:pPr>
            <a:r>
              <a:rPr lang="hr-HR" dirty="0"/>
              <a:t>8. Panoramsku</a:t>
            </a:r>
          </a:p>
          <a:p>
            <a:pPr marL="0" indent="0">
              <a:buNone/>
            </a:pPr>
            <a:r>
              <a:rPr lang="hr-HR" dirty="0"/>
              <a:t>9. Sivim</a:t>
            </a:r>
          </a:p>
          <a:p>
            <a:pPr marL="0" indent="0">
              <a:buNone/>
            </a:pPr>
            <a:r>
              <a:rPr lang="hr-HR" dirty="0"/>
              <a:t>10. </a:t>
            </a:r>
            <a:r>
              <a:rPr lang="hr-HR" dirty="0" err="1"/>
              <a:t>Auer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4038475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8AC204B-AEA3-48E0-931B-F4A9087E46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Vježba- primjena naučenog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A9A59CA2-6168-456D-AF6E-D5224F7ED5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0" y="2390036"/>
            <a:ext cx="9613861" cy="3599316"/>
          </a:xfrm>
        </p:spPr>
        <p:txBody>
          <a:bodyPr>
            <a:normAutofit/>
          </a:bodyPr>
          <a:lstStyle/>
          <a:p>
            <a:r>
              <a:rPr lang="hr-HR" sz="2200" dirty="0"/>
              <a:t>Za ovu vježbu možete se koristiti bilo kojim crtačkim tehnikama ili fotografijom. Promotrite prostor oko sebe i izaberite predmete koji vam upadaju u oko svojom zanimljivom formom. Zatim odaberite jednog od umjetnika i po uzoru na njegovo djelo stvorite vlastito s osobnim štihom. U slučaju da ste odabrali crtačku tehniku za izradu zadatka, svoje motive možete pojednostaviti i važnost preusmjeriti u kompoziciju te odnos između boja. </a:t>
            </a:r>
          </a:p>
        </p:txBody>
      </p:sp>
      <p:sp>
        <p:nvSpPr>
          <p:cNvPr id="4" name="Pravokutnik 3">
            <a:extLst>
              <a:ext uri="{FF2B5EF4-FFF2-40B4-BE49-F238E27FC236}">
                <a16:creationId xmlns:a16="http://schemas.microsoft.com/office/drawing/2014/main" id="{2B827365-04B0-4203-96B4-816A81E326F5}"/>
              </a:ext>
            </a:extLst>
          </p:cNvPr>
          <p:cNvSpPr/>
          <p:nvPr/>
        </p:nvSpPr>
        <p:spPr>
          <a:xfrm>
            <a:off x="10585524" y="602428"/>
            <a:ext cx="1595718" cy="1366221"/>
          </a:xfrm>
          <a:prstGeom prst="rect">
            <a:avLst/>
          </a:prstGeom>
          <a:solidFill>
            <a:srgbClr val="262626"/>
          </a:solidFill>
          <a:ln>
            <a:solidFill>
              <a:srgbClr val="2626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022871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51230" y="755827"/>
            <a:ext cx="9613861" cy="1080938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Trebuchet MS" panose="020B0603020202020204" pitchFamily="34" charset="0"/>
              </a:rPr>
              <a:t>R</a:t>
            </a:r>
            <a:r>
              <a:rPr lang="en-US" sz="2400" dirty="0">
                <a:latin typeface="Trebuchet MS" panose="020B0603020202020204" pitchFamily="34" charset="0"/>
              </a:rPr>
              <a:t>OBERT</a:t>
            </a:r>
            <a:r>
              <a:rPr lang="en-US" sz="3200" dirty="0">
                <a:latin typeface="Trebuchet MS" panose="020B0603020202020204" pitchFamily="34" charset="0"/>
              </a:rPr>
              <a:t> A</a:t>
            </a:r>
            <a:r>
              <a:rPr lang="en-US" sz="2400" dirty="0">
                <a:latin typeface="Trebuchet MS" panose="020B0603020202020204" pitchFamily="34" charset="0"/>
              </a:rPr>
              <a:t>UER</a:t>
            </a:r>
            <a:r>
              <a:rPr lang="en-US" sz="2800" dirty="0">
                <a:latin typeface="Trebuchet MS" panose="020B0603020202020204" pitchFamily="34" charset="0"/>
              </a:rPr>
              <a:t> </a:t>
            </a:r>
            <a:r>
              <a:rPr lang="en-US" sz="2400" dirty="0">
                <a:latin typeface="Trebuchet MS" panose="020B0603020202020204" pitchFamily="34" charset="0"/>
              </a:rPr>
              <a:t>(27. </a:t>
            </a:r>
            <a:r>
              <a:rPr lang="en-US" sz="2400" dirty="0" err="1">
                <a:latin typeface="Trebuchet MS" panose="020B0603020202020204" pitchFamily="34" charset="0"/>
              </a:rPr>
              <a:t>studenog</a:t>
            </a:r>
            <a:r>
              <a:rPr lang="en-US" sz="2400" dirty="0">
                <a:latin typeface="Trebuchet MS" panose="020B0603020202020204" pitchFamily="34" charset="0"/>
              </a:rPr>
              <a:t> 1873. - 8. </a:t>
            </a:r>
            <a:r>
              <a:rPr lang="en-US" sz="2400" dirty="0" err="1">
                <a:latin typeface="Trebuchet MS" panose="020B0603020202020204" pitchFamily="34" charset="0"/>
              </a:rPr>
              <a:t>ožujka</a:t>
            </a:r>
            <a:r>
              <a:rPr lang="en-US" sz="2400" dirty="0">
                <a:latin typeface="Trebuchet MS" panose="020B0603020202020204" pitchFamily="34" charset="0"/>
              </a:rPr>
              <a:t> 1952.)</a:t>
            </a:r>
            <a:endParaRPr lang="hr-HR" sz="3200" dirty="0">
              <a:latin typeface="Trebuchet MS" panose="020B0603020202020204" pitchFamily="34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51230" y="2565871"/>
            <a:ext cx="10985096" cy="3227958"/>
          </a:xfrm>
        </p:spPr>
        <p:txBody>
          <a:bodyPr>
            <a:normAutofit/>
          </a:bodyPr>
          <a:lstStyle/>
          <a:p>
            <a:pPr>
              <a:buClr>
                <a:schemeClr val="tx1">
                  <a:lumMod val="75000"/>
                </a:schemeClr>
              </a:buClr>
            </a:pPr>
            <a:r>
              <a:rPr lang="pl-PL" sz="2200" dirty="0">
                <a:latin typeface="Trebuchet MS" panose="020B0603020202020204" pitchFamily="34" charset="0"/>
              </a:rPr>
              <a:t>Školovao se</a:t>
            </a:r>
            <a:r>
              <a:rPr lang="en-US" sz="2200" dirty="0">
                <a:latin typeface="Trebuchet MS" panose="020B0603020202020204" pitchFamily="34" charset="0"/>
              </a:rPr>
              <a:t> u</a:t>
            </a:r>
            <a:r>
              <a:rPr lang="pl-PL" sz="2200" dirty="0">
                <a:latin typeface="Trebuchet MS" panose="020B0603020202020204" pitchFamily="34" charset="0"/>
              </a:rPr>
              <a:t> umjetničkim školama u </a:t>
            </a:r>
            <a:r>
              <a:rPr lang="en-US" sz="2200" dirty="0">
                <a:latin typeface="Trebuchet MS" panose="020B0603020202020204" pitchFamily="34" charset="0"/>
              </a:rPr>
              <a:t>Z</a:t>
            </a:r>
            <a:r>
              <a:rPr lang="pl-PL" sz="2200" dirty="0">
                <a:latin typeface="Trebuchet MS" panose="020B0603020202020204" pitchFamily="34" charset="0"/>
              </a:rPr>
              <a:t>agrebu i </a:t>
            </a:r>
            <a:r>
              <a:rPr lang="en-US" sz="2200" dirty="0">
                <a:latin typeface="Trebuchet MS" panose="020B0603020202020204" pitchFamily="34" charset="0"/>
              </a:rPr>
              <a:t>B</a:t>
            </a:r>
            <a:r>
              <a:rPr lang="pl-PL" sz="2200" dirty="0">
                <a:latin typeface="Trebuchet MS" panose="020B0603020202020204" pitchFamily="34" charset="0"/>
              </a:rPr>
              <a:t>eču te na akademiji u </a:t>
            </a:r>
            <a:r>
              <a:rPr lang="en-US" sz="2200" dirty="0">
                <a:latin typeface="Trebuchet MS" panose="020B0603020202020204" pitchFamily="34" charset="0"/>
              </a:rPr>
              <a:t>M</a:t>
            </a:r>
            <a:r>
              <a:rPr lang="pl-PL" sz="2200" dirty="0">
                <a:latin typeface="Trebuchet MS" panose="020B0603020202020204" pitchFamily="34" charset="0"/>
              </a:rPr>
              <a:t>ünchenu</a:t>
            </a:r>
            <a:endParaRPr lang="en-US" sz="2200" dirty="0">
              <a:latin typeface="Trebuchet MS" panose="020B0603020202020204" pitchFamily="34" charset="0"/>
            </a:endParaRPr>
          </a:p>
          <a:p>
            <a:pPr>
              <a:buClr>
                <a:schemeClr val="tx1">
                  <a:lumMod val="75000"/>
                </a:schemeClr>
              </a:buClr>
            </a:pPr>
            <a:endParaRPr lang="en-US" sz="2200" dirty="0">
              <a:latin typeface="Trebuchet MS" panose="020B0603020202020204" pitchFamily="34" charset="0"/>
            </a:endParaRPr>
          </a:p>
          <a:p>
            <a:pPr>
              <a:buClr>
                <a:schemeClr val="tx1">
                  <a:lumMod val="75000"/>
                </a:schemeClr>
              </a:buClr>
            </a:pPr>
            <a:r>
              <a:rPr lang="en-US" sz="2200" dirty="0">
                <a:latin typeface="Trebuchet MS" panose="020B0603020202020204" pitchFamily="34" charset="0"/>
              </a:rPr>
              <a:t>U </a:t>
            </a:r>
            <a:r>
              <a:rPr lang="en-US" sz="2200" dirty="0" err="1">
                <a:latin typeface="Trebuchet MS" panose="020B0603020202020204" pitchFamily="34" charset="0"/>
              </a:rPr>
              <a:t>Zagrebu</a:t>
            </a:r>
            <a:r>
              <a:rPr lang="en-US" sz="2200" dirty="0">
                <a:latin typeface="Trebuchet MS" panose="020B0603020202020204" pitchFamily="34" charset="0"/>
              </a:rPr>
              <a:t> 1897. </a:t>
            </a:r>
            <a:r>
              <a:rPr lang="hr-HR" sz="2200" dirty="0" err="1">
                <a:latin typeface="Trebuchet MS" panose="020B0603020202020204" pitchFamily="34" charset="0"/>
              </a:rPr>
              <a:t>o</a:t>
            </a:r>
            <a:r>
              <a:rPr lang="en-US" sz="2200" dirty="0" err="1">
                <a:latin typeface="Trebuchet MS" panose="020B0603020202020204" pitchFamily="34" charset="0"/>
              </a:rPr>
              <a:t>tvorio</a:t>
            </a:r>
            <a:r>
              <a:rPr lang="en-US" sz="2200" dirty="0">
                <a:latin typeface="Trebuchet MS" panose="020B0603020202020204" pitchFamily="34" charset="0"/>
              </a:rPr>
              <a:t> je </a:t>
            </a:r>
            <a:r>
              <a:rPr lang="en-US" sz="2200" dirty="0" err="1">
                <a:latin typeface="Trebuchet MS" panose="020B0603020202020204" pitchFamily="34" charset="0"/>
              </a:rPr>
              <a:t>prvu</a:t>
            </a:r>
            <a:r>
              <a:rPr lang="en-US" sz="2200" dirty="0">
                <a:latin typeface="Trebuchet MS" panose="020B0603020202020204" pitchFamily="34" charset="0"/>
              </a:rPr>
              <a:t> </a:t>
            </a:r>
            <a:r>
              <a:rPr lang="en-US" sz="2200" dirty="0" err="1">
                <a:latin typeface="Trebuchet MS" panose="020B0603020202020204" pitchFamily="34" charset="0"/>
              </a:rPr>
              <a:t>privatnu</a:t>
            </a:r>
            <a:r>
              <a:rPr lang="en-US" sz="2200" dirty="0">
                <a:latin typeface="Trebuchet MS" panose="020B0603020202020204" pitchFamily="34" charset="0"/>
              </a:rPr>
              <a:t> </a:t>
            </a:r>
            <a:r>
              <a:rPr lang="en-US" sz="2200" dirty="0" err="1">
                <a:latin typeface="Trebuchet MS" panose="020B0603020202020204" pitchFamily="34" charset="0"/>
              </a:rPr>
              <a:t>umjetničku</a:t>
            </a:r>
            <a:r>
              <a:rPr lang="en-US" sz="2200" dirty="0">
                <a:latin typeface="Trebuchet MS" panose="020B0603020202020204" pitchFamily="34" charset="0"/>
              </a:rPr>
              <a:t> </a:t>
            </a:r>
            <a:r>
              <a:rPr lang="en-US" sz="2200" dirty="0" err="1">
                <a:latin typeface="Trebuchet MS" panose="020B0603020202020204" pitchFamily="34" charset="0"/>
              </a:rPr>
              <a:t>školu</a:t>
            </a:r>
            <a:r>
              <a:rPr lang="en-US" sz="2200" dirty="0">
                <a:latin typeface="Trebuchet MS" panose="020B0603020202020204" pitchFamily="34" charset="0"/>
              </a:rPr>
              <a:t> </a:t>
            </a:r>
            <a:r>
              <a:rPr lang="en-US" sz="2200" dirty="0" err="1">
                <a:latin typeface="Trebuchet MS" panose="020B0603020202020204" pitchFamily="34" charset="0"/>
              </a:rPr>
              <a:t>te</a:t>
            </a:r>
            <a:r>
              <a:rPr lang="en-US" sz="2200" dirty="0">
                <a:latin typeface="Trebuchet MS" panose="020B0603020202020204" pitchFamily="34" charset="0"/>
              </a:rPr>
              <a:t> je </a:t>
            </a:r>
            <a:r>
              <a:rPr lang="en-US" sz="2200" dirty="0" err="1">
                <a:latin typeface="Trebuchet MS" panose="020B0603020202020204" pitchFamily="34" charset="0"/>
              </a:rPr>
              <a:t>jedan</a:t>
            </a:r>
            <a:r>
              <a:rPr lang="en-US" sz="2200" dirty="0">
                <a:latin typeface="Trebuchet MS" panose="020B0603020202020204" pitchFamily="34" charset="0"/>
              </a:rPr>
              <a:t> od </a:t>
            </a:r>
            <a:r>
              <a:rPr lang="en-US" sz="2200" dirty="0" err="1">
                <a:latin typeface="Trebuchet MS" panose="020B0603020202020204" pitchFamily="34" charset="0"/>
              </a:rPr>
              <a:t>osnivača</a:t>
            </a:r>
            <a:r>
              <a:rPr lang="en-US" sz="2200" dirty="0">
                <a:latin typeface="Trebuchet MS" panose="020B0603020202020204" pitchFamily="34" charset="0"/>
              </a:rPr>
              <a:t> </a:t>
            </a:r>
            <a:r>
              <a:rPr lang="en-US" sz="2200" dirty="0" err="1">
                <a:latin typeface="Trebuchet MS" panose="020B0603020202020204" pitchFamily="34" charset="0"/>
              </a:rPr>
              <a:t>Društva</a:t>
            </a:r>
            <a:r>
              <a:rPr lang="en-US" sz="2200" dirty="0">
                <a:latin typeface="Trebuchet MS" panose="020B0603020202020204" pitchFamily="34" charset="0"/>
              </a:rPr>
              <a:t> </a:t>
            </a:r>
            <a:r>
              <a:rPr lang="en-US" sz="2200" dirty="0" err="1">
                <a:latin typeface="Trebuchet MS" panose="020B0603020202020204" pitchFamily="34" charset="0"/>
              </a:rPr>
              <a:t>hrvatskih</a:t>
            </a:r>
            <a:r>
              <a:rPr lang="en-US" sz="2200" dirty="0">
                <a:latin typeface="Trebuchet MS" panose="020B0603020202020204" pitchFamily="34" charset="0"/>
              </a:rPr>
              <a:t> </a:t>
            </a:r>
            <a:r>
              <a:rPr lang="en-US" sz="2200" dirty="0" err="1">
                <a:latin typeface="Trebuchet MS" panose="020B0603020202020204" pitchFamily="34" charset="0"/>
              </a:rPr>
              <a:t>umjetnika</a:t>
            </a:r>
            <a:endParaRPr lang="en-US" sz="2200" dirty="0">
              <a:latin typeface="Trebuchet MS" panose="020B0603020202020204" pitchFamily="34" charset="0"/>
            </a:endParaRPr>
          </a:p>
          <a:p>
            <a:pPr>
              <a:buClr>
                <a:schemeClr val="tx1">
                  <a:lumMod val="75000"/>
                </a:schemeClr>
              </a:buClr>
            </a:pPr>
            <a:endParaRPr lang="en-US" sz="2200" dirty="0">
              <a:latin typeface="Trebuchet MS" panose="020B0603020202020204" pitchFamily="34" charset="0"/>
            </a:endParaRPr>
          </a:p>
          <a:p>
            <a:pPr>
              <a:buClr>
                <a:schemeClr val="tx1">
                  <a:lumMod val="75000"/>
                </a:schemeClr>
              </a:buClr>
            </a:pPr>
            <a:r>
              <a:rPr lang="en-US" sz="2200" dirty="0" err="1">
                <a:latin typeface="Trebuchet MS" panose="020B0603020202020204" pitchFamily="34" charset="0"/>
              </a:rPr>
              <a:t>Njegove</a:t>
            </a:r>
            <a:r>
              <a:rPr lang="en-US" sz="2200" dirty="0">
                <a:latin typeface="Trebuchet MS" panose="020B0603020202020204" pitchFamily="34" charset="0"/>
              </a:rPr>
              <a:t> </a:t>
            </a:r>
            <a:r>
              <a:rPr lang="en-US" sz="2200" dirty="0" err="1">
                <a:latin typeface="Trebuchet MS" panose="020B0603020202020204" pitchFamily="34" charset="0"/>
              </a:rPr>
              <a:t>mrtve</a:t>
            </a:r>
            <a:r>
              <a:rPr lang="en-US" sz="2200" dirty="0">
                <a:latin typeface="Trebuchet MS" panose="020B0603020202020204" pitchFamily="34" charset="0"/>
              </a:rPr>
              <a:t> </a:t>
            </a:r>
            <a:r>
              <a:rPr lang="en-US" sz="2200" dirty="0" err="1">
                <a:latin typeface="Trebuchet MS" panose="020B0603020202020204" pitchFamily="34" charset="0"/>
              </a:rPr>
              <a:t>prirode</a:t>
            </a:r>
            <a:r>
              <a:rPr lang="en-US" sz="2200" dirty="0">
                <a:latin typeface="Trebuchet MS" panose="020B0603020202020204" pitchFamily="34" charset="0"/>
              </a:rPr>
              <a:t>, </a:t>
            </a:r>
            <a:r>
              <a:rPr lang="en-US" sz="2200" dirty="0" err="1">
                <a:latin typeface="Trebuchet MS" panose="020B0603020202020204" pitchFamily="34" charset="0"/>
              </a:rPr>
              <a:t>portreti</a:t>
            </a:r>
            <a:r>
              <a:rPr lang="en-US" sz="2200" dirty="0">
                <a:latin typeface="Trebuchet MS" panose="020B0603020202020204" pitchFamily="34" charset="0"/>
              </a:rPr>
              <a:t>, </a:t>
            </a:r>
            <a:r>
              <a:rPr lang="en-US" sz="2200" dirty="0" err="1">
                <a:latin typeface="Trebuchet MS" panose="020B0603020202020204" pitchFamily="34" charset="0"/>
              </a:rPr>
              <a:t>alegorijske</a:t>
            </a:r>
            <a:r>
              <a:rPr lang="en-US" sz="2200" dirty="0">
                <a:latin typeface="Trebuchet MS" panose="020B0603020202020204" pitchFamily="34" charset="0"/>
              </a:rPr>
              <a:t> </a:t>
            </a:r>
            <a:r>
              <a:rPr lang="en-US" sz="2200" dirty="0" err="1">
                <a:latin typeface="Trebuchet MS" panose="020B0603020202020204" pitchFamily="34" charset="0"/>
              </a:rPr>
              <a:t>kompozicije</a:t>
            </a:r>
            <a:r>
              <a:rPr lang="en-US" sz="2200" dirty="0">
                <a:latin typeface="Trebuchet MS" panose="020B0603020202020204" pitchFamily="34" charset="0"/>
              </a:rPr>
              <a:t> </a:t>
            </a:r>
            <a:r>
              <a:rPr lang="en-US" sz="2200" dirty="0" err="1">
                <a:latin typeface="Trebuchet MS" panose="020B0603020202020204" pitchFamily="34" charset="0"/>
              </a:rPr>
              <a:t>i</a:t>
            </a:r>
            <a:r>
              <a:rPr lang="en-US" sz="2200" dirty="0">
                <a:latin typeface="Trebuchet MS" panose="020B0603020202020204" pitchFamily="34" charset="0"/>
              </a:rPr>
              <a:t> </a:t>
            </a:r>
            <a:r>
              <a:rPr lang="en-US" sz="2200" dirty="0" err="1">
                <a:latin typeface="Trebuchet MS" panose="020B0603020202020204" pitchFamily="34" charset="0"/>
              </a:rPr>
              <a:t>aktovi</a:t>
            </a:r>
            <a:r>
              <a:rPr lang="en-US" sz="2200" dirty="0">
                <a:latin typeface="Trebuchet MS" panose="020B0603020202020204" pitchFamily="34" charset="0"/>
              </a:rPr>
              <a:t> </a:t>
            </a:r>
            <a:r>
              <a:rPr lang="en-US" sz="2200" dirty="0" err="1">
                <a:latin typeface="Trebuchet MS" panose="020B0603020202020204" pitchFamily="34" charset="0"/>
              </a:rPr>
              <a:t>pokazuju</a:t>
            </a:r>
            <a:r>
              <a:rPr lang="en-US" sz="2200" dirty="0">
                <a:latin typeface="Trebuchet MS" panose="020B0603020202020204" pitchFamily="34" charset="0"/>
              </a:rPr>
              <a:t> </a:t>
            </a:r>
            <a:r>
              <a:rPr lang="en-US" sz="2200" dirty="0" err="1">
                <a:latin typeface="Trebuchet MS" panose="020B0603020202020204" pitchFamily="34" charset="0"/>
              </a:rPr>
              <a:t>bogatstvo</a:t>
            </a:r>
            <a:r>
              <a:rPr lang="en-US" sz="2200" dirty="0">
                <a:latin typeface="Trebuchet MS" panose="020B0603020202020204" pitchFamily="34" charset="0"/>
              </a:rPr>
              <a:t> </a:t>
            </a:r>
            <a:r>
              <a:rPr lang="en-US" sz="2200" dirty="0" err="1">
                <a:latin typeface="Trebuchet MS" panose="020B0603020202020204" pitchFamily="34" charset="0"/>
              </a:rPr>
              <a:t>invencije</a:t>
            </a:r>
            <a:r>
              <a:rPr lang="en-US" sz="2200" dirty="0">
                <a:latin typeface="Trebuchet MS" panose="020B0603020202020204" pitchFamily="34" charset="0"/>
              </a:rPr>
              <a:t> </a:t>
            </a:r>
            <a:r>
              <a:rPr lang="en-US" sz="2200" dirty="0" err="1">
                <a:latin typeface="Trebuchet MS" panose="020B0603020202020204" pitchFamily="34" charset="0"/>
              </a:rPr>
              <a:t>i</a:t>
            </a:r>
            <a:r>
              <a:rPr lang="en-US" sz="2200" dirty="0">
                <a:latin typeface="Trebuchet MS" panose="020B0603020202020204" pitchFamily="34" charset="0"/>
              </a:rPr>
              <a:t> </a:t>
            </a:r>
            <a:r>
              <a:rPr lang="en-US" sz="2200" dirty="0" err="1">
                <a:latin typeface="Trebuchet MS" panose="020B0603020202020204" pitchFamily="34" charset="0"/>
              </a:rPr>
              <a:t>tematike</a:t>
            </a:r>
            <a:endParaRPr lang="en-US" sz="2200" dirty="0">
              <a:latin typeface="Trebuchet MS" panose="020B0603020202020204" pitchFamily="34" charset="0"/>
            </a:endParaRPr>
          </a:p>
          <a:p>
            <a:endParaRPr lang="hr-HR" dirty="0"/>
          </a:p>
        </p:txBody>
      </p:sp>
      <p:sp>
        <p:nvSpPr>
          <p:cNvPr id="5" name="Pravokutnik 4">
            <a:extLst>
              <a:ext uri="{FF2B5EF4-FFF2-40B4-BE49-F238E27FC236}">
                <a16:creationId xmlns:a16="http://schemas.microsoft.com/office/drawing/2014/main" id="{0D11A1C4-EB3A-4950-A727-D8A84CAF3B2A}"/>
              </a:ext>
            </a:extLst>
          </p:cNvPr>
          <p:cNvSpPr/>
          <p:nvPr/>
        </p:nvSpPr>
        <p:spPr>
          <a:xfrm>
            <a:off x="10585524" y="602428"/>
            <a:ext cx="1595718" cy="1366221"/>
          </a:xfrm>
          <a:prstGeom prst="rect">
            <a:avLst/>
          </a:prstGeom>
          <a:solidFill>
            <a:srgbClr val="262626"/>
          </a:solidFill>
          <a:ln>
            <a:solidFill>
              <a:srgbClr val="2626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574927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8F39B76-E7E8-49C4-89E4-871BD841DE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sadržaja 4">
            <a:extLst>
              <a:ext uri="{FF2B5EF4-FFF2-40B4-BE49-F238E27FC236}">
                <a16:creationId xmlns:a16="http://schemas.microsoft.com/office/drawing/2014/main" id="{30D21A5C-4E20-4A34-BFC5-6F78361E48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2" y="2336873"/>
            <a:ext cx="4976200" cy="3599316"/>
          </a:xfrm>
        </p:spPr>
        <p:txBody>
          <a:bodyPr/>
          <a:lstStyle/>
          <a:p>
            <a:pPr marL="0" indent="0">
              <a:buNone/>
            </a:pPr>
            <a:r>
              <a:rPr lang="hr-HR" sz="2200" b="1" dirty="0" err="1"/>
              <a:t>Auer</a:t>
            </a:r>
            <a:r>
              <a:rPr lang="hr-HR" sz="2200" b="1" dirty="0"/>
              <a:t>:</a:t>
            </a:r>
          </a:p>
          <a:p>
            <a:r>
              <a:rPr lang="hr-HR" sz="2200" dirty="0"/>
              <a:t>Visoki kontrast između boja</a:t>
            </a:r>
          </a:p>
          <a:p>
            <a:r>
              <a:rPr lang="hr-HR" sz="2200" dirty="0"/>
              <a:t>Držati se pravila trećina</a:t>
            </a:r>
          </a:p>
          <a:p>
            <a:r>
              <a:rPr lang="hr-HR" sz="2200" dirty="0"/>
              <a:t>Dominaciju motiva prikazati oduzimanjem detalja od okolnih predmeta</a:t>
            </a:r>
          </a:p>
          <a:p>
            <a:endParaRPr lang="hr-HR" dirty="0"/>
          </a:p>
        </p:txBody>
      </p:sp>
      <p:sp>
        <p:nvSpPr>
          <p:cNvPr id="11" name="Rezervirano mjesto sadržaja 4">
            <a:extLst>
              <a:ext uri="{FF2B5EF4-FFF2-40B4-BE49-F238E27FC236}">
                <a16:creationId xmlns:a16="http://schemas.microsoft.com/office/drawing/2014/main" id="{50BDB831-37E6-4B25-B4A3-F3E040556D82}"/>
              </a:ext>
            </a:extLst>
          </p:cNvPr>
          <p:cNvSpPr txBox="1">
            <a:spLocks/>
          </p:cNvSpPr>
          <p:nvPr/>
        </p:nvSpPr>
        <p:spPr>
          <a:xfrm>
            <a:off x="5978880" y="2336873"/>
            <a:ext cx="4976200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hr-HR" dirty="0"/>
          </a:p>
        </p:txBody>
      </p:sp>
      <p:sp>
        <p:nvSpPr>
          <p:cNvPr id="12" name="Rezervirano mjesto sadržaja 4">
            <a:extLst>
              <a:ext uri="{FF2B5EF4-FFF2-40B4-BE49-F238E27FC236}">
                <a16:creationId xmlns:a16="http://schemas.microsoft.com/office/drawing/2014/main" id="{843B133E-8928-4653-9DD3-8E73A6C75051}"/>
              </a:ext>
            </a:extLst>
          </p:cNvPr>
          <p:cNvSpPr txBox="1">
            <a:spLocks/>
          </p:cNvSpPr>
          <p:nvPr/>
        </p:nvSpPr>
        <p:spPr>
          <a:xfrm>
            <a:off x="5766229" y="2336873"/>
            <a:ext cx="4976200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r-HR" sz="2200" b="1" dirty="0" err="1"/>
              <a:t>Klarica</a:t>
            </a:r>
            <a:r>
              <a:rPr lang="hr-HR" sz="2200" b="1" dirty="0"/>
              <a:t>: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hr-HR" sz="2200" dirty="0"/>
              <a:t>•Koristiti se crnom, bijelom, te tonovima sive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hr-HR" sz="2200" dirty="0"/>
              <a:t>•Visoki kontrast između glavnog motiva i pozadine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hr-HR" sz="2200" dirty="0"/>
              <a:t>•Glavni motiv postaviti na sredinu kadra</a:t>
            </a:r>
          </a:p>
          <a:p>
            <a:endParaRPr lang="hr-HR" dirty="0"/>
          </a:p>
        </p:txBody>
      </p:sp>
      <p:sp>
        <p:nvSpPr>
          <p:cNvPr id="15" name="Pravokutnik 14">
            <a:extLst>
              <a:ext uri="{FF2B5EF4-FFF2-40B4-BE49-F238E27FC236}">
                <a16:creationId xmlns:a16="http://schemas.microsoft.com/office/drawing/2014/main" id="{620A3BB0-EBD6-4E39-B384-54F1FFF8B863}"/>
              </a:ext>
            </a:extLst>
          </p:cNvPr>
          <p:cNvSpPr/>
          <p:nvPr/>
        </p:nvSpPr>
        <p:spPr>
          <a:xfrm>
            <a:off x="10585524" y="602428"/>
            <a:ext cx="1595718" cy="1366221"/>
          </a:xfrm>
          <a:prstGeom prst="rect">
            <a:avLst/>
          </a:prstGeom>
          <a:solidFill>
            <a:srgbClr val="262626"/>
          </a:solidFill>
          <a:ln>
            <a:solidFill>
              <a:srgbClr val="2626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500706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upa 24">
            <a:extLst>
              <a:ext uri="{FF2B5EF4-FFF2-40B4-BE49-F238E27FC236}">
                <a16:creationId xmlns:a16="http://schemas.microsoft.com/office/drawing/2014/main" id="{8ECF6E53-BD29-4C0D-9AD3-3E1708826A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176" y="0"/>
            <a:ext cx="12192000" cy="6858001"/>
            <a:chOff x="-3176" y="0"/>
            <a:chExt cx="12192000" cy="6858001"/>
          </a:xfrm>
        </p:grpSpPr>
        <p:sp useBgFill="1">
          <p:nvSpPr>
            <p:cNvPr id="26" name="Pravokutnik 25">
              <a:extLst>
                <a:ext uri="{FF2B5EF4-FFF2-40B4-BE49-F238E27FC236}">
                  <a16:creationId xmlns:a16="http://schemas.microsoft.com/office/drawing/2014/main" id="{353D341A-76E2-4E18-9186-A23AB8AF90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88824" cy="685800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hr-HR"/>
            </a:p>
          </p:txBody>
        </p:sp>
        <p:pic>
          <p:nvPicPr>
            <p:cNvPr id="27" name="Slika 26">
              <a:extLst>
                <a:ext uri="{FF2B5EF4-FFF2-40B4-BE49-F238E27FC236}">
                  <a16:creationId xmlns:a16="http://schemas.microsoft.com/office/drawing/2014/main" id="{AADD72CF-72AC-41C3-AC1A-1C864D311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alphaModFix amt="1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3176" y="0"/>
              <a:ext cx="12192000" cy="6858000"/>
            </a:xfrm>
            <a:prstGeom prst="rect">
              <a:avLst/>
            </a:prstGeom>
          </p:spPr>
        </p:pic>
      </p:grpSp>
      <p:sp>
        <p:nvSpPr>
          <p:cNvPr id="29" name="Pravokutnik 28">
            <a:extLst>
              <a:ext uri="{FF2B5EF4-FFF2-40B4-BE49-F238E27FC236}">
                <a16:creationId xmlns:a16="http://schemas.microsoft.com/office/drawing/2014/main" id="{51B680D3-33DA-4AED-8452-A96B49AAA8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4340981"/>
            <a:ext cx="8968085" cy="1660332"/>
          </a:xfrm>
          <a:prstGeom prst="rect">
            <a:avLst/>
          </a:prstGeom>
          <a:solidFill>
            <a:schemeClr val="bg1">
              <a:lumMod val="95000"/>
              <a:lumOff val="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741B0847-8314-49E9-A34A-F9CFC543C5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0322" y="4623199"/>
            <a:ext cx="8133478" cy="940240"/>
          </a:xfrm>
        </p:spPr>
        <p:txBody>
          <a:bodyPr rtlCol="0">
            <a:normAutofit/>
          </a:bodyPr>
          <a:lstStyle/>
          <a:p>
            <a:pPr rtl="0"/>
            <a:r>
              <a:rPr lang="hr-HR" sz="4800" dirty="0"/>
              <a:t>Hvala na pažnji!</a:t>
            </a:r>
          </a:p>
        </p:txBody>
      </p:sp>
      <p:sp>
        <p:nvSpPr>
          <p:cNvPr id="31" name="Pravokutnik 30">
            <a:extLst>
              <a:ext uri="{FF2B5EF4-FFF2-40B4-BE49-F238E27FC236}">
                <a16:creationId xmlns:a16="http://schemas.microsoft.com/office/drawing/2014/main" id="{AB854EE0-7215-4BC8-8518-42D6DB2065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11715" y="4340981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" name="Pravokutnik 32">
            <a:extLst>
              <a:ext uri="{FF2B5EF4-FFF2-40B4-BE49-F238E27FC236}">
                <a16:creationId xmlns:a16="http://schemas.microsoft.com/office/drawing/2014/main" id="{2170F728-C2F1-46CE-BA22-F8F0CDF9CF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993754"/>
            <a:ext cx="8968085" cy="275942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r-HR"/>
          </a:p>
        </p:txBody>
      </p:sp>
      <p:sp>
        <p:nvSpPr>
          <p:cNvPr id="35" name="Pravokutnik 34">
            <a:extLst>
              <a:ext uri="{FF2B5EF4-FFF2-40B4-BE49-F238E27FC236}">
                <a16:creationId xmlns:a16="http://schemas.microsoft.com/office/drawing/2014/main" id="{212791CF-354A-4144-A3C0-4AC8978433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11715" y="5993754"/>
            <a:ext cx="3080285" cy="275942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r-HR"/>
          </a:p>
        </p:txBody>
      </p:sp>
      <p:sp>
        <p:nvSpPr>
          <p:cNvPr id="12" name="Pravokutnik 11"/>
          <p:cNvSpPr/>
          <p:nvPr/>
        </p:nvSpPr>
        <p:spPr>
          <a:xfrm>
            <a:off x="9108538" y="4335027"/>
            <a:ext cx="3083461" cy="1666286"/>
          </a:xfrm>
          <a:prstGeom prst="rect">
            <a:avLst/>
          </a:prstGeom>
          <a:solidFill>
            <a:srgbClr val="1C1917"/>
          </a:solidFill>
          <a:ln>
            <a:solidFill>
              <a:srgbClr val="2626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" name="TekstniOkvir 2"/>
          <p:cNvSpPr txBox="1"/>
          <p:nvPr/>
        </p:nvSpPr>
        <p:spPr>
          <a:xfrm>
            <a:off x="680322" y="2386886"/>
            <a:ext cx="7591808" cy="17389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Škola</a:t>
            </a:r>
            <a:r>
              <a:rPr lang="en-US" sz="2400" dirty="0"/>
              <a:t> </a:t>
            </a:r>
            <a:r>
              <a:rPr lang="en-US" sz="2400" dirty="0" err="1"/>
              <a:t>primjenjenih</a:t>
            </a:r>
            <a:r>
              <a:rPr lang="en-US" sz="2400" dirty="0"/>
              <a:t> </a:t>
            </a:r>
            <a:r>
              <a:rPr lang="en-US" sz="2400" dirty="0" err="1"/>
              <a:t>umjetnosti</a:t>
            </a:r>
            <a:r>
              <a:rPr lang="en-US" sz="2400" dirty="0"/>
              <a:t> </a:t>
            </a:r>
            <a:r>
              <a:rPr lang="en-US" sz="2400" dirty="0" err="1"/>
              <a:t>i</a:t>
            </a:r>
            <a:r>
              <a:rPr lang="en-US" sz="2400" dirty="0"/>
              <a:t> </a:t>
            </a:r>
            <a:r>
              <a:rPr lang="en-US" sz="2400" dirty="0" err="1"/>
              <a:t>dizajna</a:t>
            </a:r>
            <a:r>
              <a:rPr lang="en-US" sz="2400" dirty="0"/>
              <a:t>, ŠPUD Pula</a:t>
            </a:r>
            <a:endParaRPr lang="hr-HR" dirty="0"/>
          </a:p>
          <a:p>
            <a:endParaRPr lang="hr-HR" dirty="0"/>
          </a:p>
          <a:p>
            <a:endParaRPr lang="hr-HR" dirty="0"/>
          </a:p>
          <a:p>
            <a:r>
              <a:rPr lang="en-US" dirty="0" err="1"/>
              <a:t>Prezentaciju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vježbu</a:t>
            </a:r>
            <a:r>
              <a:rPr lang="en-US" dirty="0"/>
              <a:t> </a:t>
            </a:r>
            <a:r>
              <a:rPr lang="en-US" dirty="0" err="1"/>
              <a:t>izradile</a:t>
            </a:r>
            <a:r>
              <a:rPr lang="en-US" dirty="0"/>
              <a:t>: Medica Lara, Kuna </a:t>
            </a:r>
            <a:r>
              <a:rPr lang="en-US" dirty="0" err="1"/>
              <a:t>Ema</a:t>
            </a:r>
            <a:r>
              <a:rPr lang="hr-HR" dirty="0"/>
              <a:t>,</a:t>
            </a:r>
            <a:r>
              <a:rPr lang="en-US" dirty="0"/>
              <a:t> Pašić Ana</a:t>
            </a:r>
          </a:p>
          <a:p>
            <a:endParaRPr lang="en-US" sz="1100" dirty="0"/>
          </a:p>
          <a:p>
            <a:r>
              <a:rPr lang="en-US" dirty="0"/>
              <a:t>Mentor: </a:t>
            </a:r>
            <a:r>
              <a:rPr lang="hr-HR" dirty="0"/>
              <a:t>C</a:t>
            </a:r>
            <a:r>
              <a:rPr lang="en-US" dirty="0" err="1"/>
              <a:t>imprešek</a:t>
            </a:r>
            <a:r>
              <a:rPr lang="en-US" dirty="0"/>
              <a:t> Nastasja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2690136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51228" y="2505456"/>
            <a:ext cx="9613861" cy="3599316"/>
          </a:xfrm>
        </p:spPr>
        <p:txBody>
          <a:bodyPr/>
          <a:lstStyle/>
          <a:p>
            <a:pPr>
              <a:buClr>
                <a:schemeClr val="tx1">
                  <a:lumMod val="75000"/>
                </a:schemeClr>
              </a:buClr>
            </a:pPr>
            <a:r>
              <a:rPr lang="hr-HR" sz="2200" dirty="0">
                <a:latin typeface="Trebuchet MS" panose="020B0603020202020204" pitchFamily="34" charset="0"/>
              </a:rPr>
              <a:t>Stekavši popularnost kao portretist više gradske klase, </a:t>
            </a:r>
            <a:r>
              <a:rPr lang="hr-HR" sz="2200" dirty="0" err="1">
                <a:latin typeface="Trebuchet MS" panose="020B0603020202020204" pitchFamily="34" charset="0"/>
              </a:rPr>
              <a:t>Auer</a:t>
            </a:r>
            <a:r>
              <a:rPr lang="hr-HR" sz="2200" dirty="0">
                <a:latin typeface="Trebuchet MS" panose="020B0603020202020204" pitchFamily="34" charset="0"/>
              </a:rPr>
              <a:t> je naslikao preko 150 portreta te u tom razdoblju prodao gotovo sve slike</a:t>
            </a:r>
            <a:endParaRPr lang="en-US" sz="2200" dirty="0">
              <a:latin typeface="Trebuchet MS" panose="020B0603020202020204" pitchFamily="34" charset="0"/>
            </a:endParaRPr>
          </a:p>
          <a:p>
            <a:pPr>
              <a:buClr>
                <a:schemeClr val="tx1">
                  <a:lumMod val="75000"/>
                </a:schemeClr>
              </a:buClr>
            </a:pPr>
            <a:endParaRPr lang="hr-HR" sz="2200" dirty="0">
              <a:latin typeface="Trebuchet MS" panose="020B0603020202020204" pitchFamily="34" charset="0"/>
            </a:endParaRPr>
          </a:p>
          <a:p>
            <a:pPr>
              <a:buClr>
                <a:schemeClr val="tx1">
                  <a:lumMod val="75000"/>
                </a:schemeClr>
              </a:buClr>
            </a:pPr>
            <a:r>
              <a:rPr lang="hr-HR" sz="2200" dirty="0" err="1">
                <a:latin typeface="Trebuchet MS" panose="020B0603020202020204" pitchFamily="34" charset="0"/>
              </a:rPr>
              <a:t>Auer</a:t>
            </a:r>
            <a:r>
              <a:rPr lang="hr-HR" sz="2200" dirty="0">
                <a:latin typeface="Trebuchet MS" panose="020B0603020202020204" pitchFamily="34" charset="0"/>
              </a:rPr>
              <a:t> je jedini hrvatski slikar koji izlaže na </a:t>
            </a:r>
            <a:r>
              <a:rPr lang="hr-HR" sz="2200" dirty="0" err="1">
                <a:latin typeface="Trebuchet MS" panose="020B0603020202020204" pitchFamily="34" charset="0"/>
              </a:rPr>
              <a:t>Münchenskoj</a:t>
            </a:r>
            <a:r>
              <a:rPr lang="hr-HR" sz="2200" dirty="0">
                <a:latin typeface="Trebuchet MS" panose="020B0603020202020204" pitchFamily="34" charset="0"/>
              </a:rPr>
              <a:t> secesijskoj izložbi 1896.</a:t>
            </a:r>
            <a:endParaRPr lang="en-US" sz="2200" dirty="0">
              <a:latin typeface="Trebuchet MS" panose="020B0603020202020204" pitchFamily="34" charset="0"/>
            </a:endParaRPr>
          </a:p>
          <a:p>
            <a:pPr>
              <a:buClr>
                <a:schemeClr val="tx1">
                  <a:lumMod val="75000"/>
                </a:schemeClr>
              </a:buClr>
            </a:pPr>
            <a:endParaRPr lang="hr-HR" sz="2200" dirty="0">
              <a:latin typeface="Trebuchet MS" panose="020B0603020202020204" pitchFamily="34" charset="0"/>
            </a:endParaRPr>
          </a:p>
          <a:p>
            <a:pPr>
              <a:buClr>
                <a:schemeClr val="tx1">
                  <a:lumMod val="75000"/>
                </a:schemeClr>
              </a:buClr>
            </a:pPr>
            <a:r>
              <a:rPr lang="hr-HR" sz="2200" dirty="0">
                <a:latin typeface="Trebuchet MS" panose="020B0603020202020204" pitchFamily="34" charset="0"/>
              </a:rPr>
              <a:t>Njegova djela dobivaju posebno priznanje u sklopu izlaganja hrvatskog slikarstva na Svjetskom sajmu u Parizu 1906.</a:t>
            </a:r>
          </a:p>
          <a:p>
            <a:pPr marL="0" indent="0">
              <a:buNone/>
            </a:pPr>
            <a:endParaRPr lang="hr-HR" dirty="0">
              <a:latin typeface="Trebuchet MS" panose="020B0603020202020204" pitchFamily="34" charset="0"/>
            </a:endParaRPr>
          </a:p>
        </p:txBody>
      </p:sp>
      <p:sp>
        <p:nvSpPr>
          <p:cNvPr id="4" name="Naslov 1"/>
          <p:cNvSpPr>
            <a:spLocks noGrp="1"/>
          </p:cNvSpPr>
          <p:nvPr>
            <p:ph type="title"/>
          </p:nvPr>
        </p:nvSpPr>
        <p:spPr>
          <a:xfrm>
            <a:off x="551229" y="753228"/>
            <a:ext cx="9613861" cy="1080938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Trebuchet MS" panose="020B0603020202020204" pitchFamily="34" charset="0"/>
              </a:rPr>
              <a:t>R</a:t>
            </a:r>
            <a:r>
              <a:rPr lang="en-US" sz="2400" dirty="0">
                <a:latin typeface="Trebuchet MS" panose="020B0603020202020204" pitchFamily="34" charset="0"/>
              </a:rPr>
              <a:t>OBERT</a:t>
            </a:r>
            <a:r>
              <a:rPr lang="en-US" sz="3200" dirty="0">
                <a:latin typeface="Trebuchet MS" panose="020B0603020202020204" pitchFamily="34" charset="0"/>
              </a:rPr>
              <a:t> A</a:t>
            </a:r>
            <a:r>
              <a:rPr lang="en-US" sz="2400" dirty="0">
                <a:latin typeface="Trebuchet MS" panose="020B0603020202020204" pitchFamily="34" charset="0"/>
              </a:rPr>
              <a:t>UER</a:t>
            </a:r>
            <a:r>
              <a:rPr lang="en-US" sz="2800" dirty="0">
                <a:latin typeface="Trebuchet MS" panose="020B0603020202020204" pitchFamily="34" charset="0"/>
              </a:rPr>
              <a:t> </a:t>
            </a:r>
            <a:r>
              <a:rPr lang="en-US" sz="2400" dirty="0">
                <a:latin typeface="Trebuchet MS" panose="020B0603020202020204" pitchFamily="34" charset="0"/>
              </a:rPr>
              <a:t>(27. </a:t>
            </a:r>
            <a:r>
              <a:rPr lang="en-US" sz="2400" dirty="0" err="1">
                <a:latin typeface="Trebuchet MS" panose="020B0603020202020204" pitchFamily="34" charset="0"/>
              </a:rPr>
              <a:t>studenog</a:t>
            </a:r>
            <a:r>
              <a:rPr lang="en-US" sz="2400" dirty="0">
                <a:latin typeface="Trebuchet MS" panose="020B0603020202020204" pitchFamily="34" charset="0"/>
              </a:rPr>
              <a:t> 1873. - 8. </a:t>
            </a:r>
            <a:r>
              <a:rPr lang="en-US" sz="2400" dirty="0" err="1">
                <a:latin typeface="Trebuchet MS" panose="020B0603020202020204" pitchFamily="34" charset="0"/>
              </a:rPr>
              <a:t>ožujka</a:t>
            </a:r>
            <a:r>
              <a:rPr lang="en-US" sz="2400" dirty="0">
                <a:latin typeface="Trebuchet MS" panose="020B0603020202020204" pitchFamily="34" charset="0"/>
              </a:rPr>
              <a:t> 1952.)</a:t>
            </a:r>
            <a:endParaRPr lang="hr-HR" sz="3200" dirty="0">
              <a:latin typeface="Trebuchet MS" panose="020B0603020202020204" pitchFamily="34" charset="0"/>
            </a:endParaRPr>
          </a:p>
        </p:txBody>
      </p:sp>
      <p:sp>
        <p:nvSpPr>
          <p:cNvPr id="5" name="Pravokutnik 4">
            <a:extLst>
              <a:ext uri="{FF2B5EF4-FFF2-40B4-BE49-F238E27FC236}">
                <a16:creationId xmlns:a16="http://schemas.microsoft.com/office/drawing/2014/main" id="{8AE31BEE-C664-4D5A-A0EE-0962116DEC3D}"/>
              </a:ext>
            </a:extLst>
          </p:cNvPr>
          <p:cNvSpPr/>
          <p:nvPr/>
        </p:nvSpPr>
        <p:spPr>
          <a:xfrm>
            <a:off x="10585524" y="602428"/>
            <a:ext cx="1595718" cy="1366221"/>
          </a:xfrm>
          <a:prstGeom prst="rect">
            <a:avLst/>
          </a:prstGeom>
          <a:solidFill>
            <a:srgbClr val="262626"/>
          </a:solidFill>
          <a:ln>
            <a:solidFill>
              <a:srgbClr val="2626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910291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atin typeface="Trebuchet MS" panose="020B0603020202020204" pitchFamily="34" charset="0"/>
              </a:rPr>
              <a:t>J</a:t>
            </a:r>
            <a:r>
              <a:rPr lang="en-US" sz="2400" dirty="0">
                <a:latin typeface="Trebuchet MS" panose="020B0603020202020204" pitchFamily="34" charset="0"/>
              </a:rPr>
              <a:t>OSIP</a:t>
            </a:r>
            <a:r>
              <a:rPr lang="en-US" sz="3200" dirty="0">
                <a:latin typeface="Trebuchet MS" panose="020B0603020202020204" pitchFamily="34" charset="0"/>
              </a:rPr>
              <a:t> K</a:t>
            </a:r>
            <a:r>
              <a:rPr lang="en-US" sz="2400" dirty="0">
                <a:latin typeface="Trebuchet MS" panose="020B0603020202020204" pitchFamily="34" charset="0"/>
              </a:rPr>
              <a:t>LARICA</a:t>
            </a:r>
            <a:r>
              <a:rPr lang="en-US" sz="3200" dirty="0">
                <a:latin typeface="Trebuchet MS" panose="020B0603020202020204" pitchFamily="34" charset="0"/>
              </a:rPr>
              <a:t> </a:t>
            </a:r>
            <a:r>
              <a:rPr lang="en-US" sz="2400" dirty="0">
                <a:latin typeface="Trebuchet MS" panose="020B0603020202020204" pitchFamily="34" charset="0"/>
              </a:rPr>
              <a:t>(</a:t>
            </a:r>
            <a:r>
              <a:rPr lang="en-US" sz="2400" dirty="0" err="1">
                <a:latin typeface="Trebuchet MS" panose="020B0603020202020204" pitchFamily="34" charset="0"/>
              </a:rPr>
              <a:t>rođen</a:t>
            </a:r>
            <a:r>
              <a:rPr lang="en-US" sz="2400" dirty="0">
                <a:latin typeface="Trebuchet MS" panose="020B0603020202020204" pitchFamily="34" charset="0"/>
              </a:rPr>
              <a:t> 1946.) </a:t>
            </a:r>
            <a:endParaRPr lang="hr-HR" sz="3200" dirty="0">
              <a:latin typeface="Trebuchet MS" panose="020B0603020202020204" pitchFamily="34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680320" y="2557713"/>
            <a:ext cx="9613861" cy="3547059"/>
          </a:xfrm>
        </p:spPr>
        <p:txBody>
          <a:bodyPr/>
          <a:lstStyle/>
          <a:p>
            <a:pPr>
              <a:buClr>
                <a:schemeClr val="tx1">
                  <a:lumMod val="75000"/>
                </a:schemeClr>
              </a:buClr>
            </a:pPr>
            <a:r>
              <a:rPr lang="en-US" sz="2200" dirty="0">
                <a:latin typeface="Trebuchet MS" panose="020B0603020202020204" pitchFamily="34" charset="0"/>
              </a:rPr>
              <a:t>H</a:t>
            </a:r>
            <a:r>
              <a:rPr lang="pl-PL" sz="2200" dirty="0">
                <a:latin typeface="Trebuchet MS" panose="020B0603020202020204" pitchFamily="34" charset="0"/>
              </a:rPr>
              <a:t>rvatski</a:t>
            </a:r>
            <a:r>
              <a:rPr lang="en-US" sz="2200" dirty="0">
                <a:latin typeface="Trebuchet MS" panose="020B0603020202020204" pitchFamily="34" charset="0"/>
              </a:rPr>
              <a:t> </a:t>
            </a:r>
            <a:r>
              <a:rPr lang="pl-PL" sz="2200" dirty="0">
                <a:latin typeface="Trebuchet MS" panose="020B0603020202020204" pitchFamily="34" charset="0"/>
              </a:rPr>
              <a:t>umjetnik koji je radio u medijima filma i fotografije</a:t>
            </a:r>
            <a:endParaRPr lang="en-US" sz="2200" dirty="0">
              <a:latin typeface="Trebuchet MS" panose="020B0603020202020204" pitchFamily="34" charset="0"/>
            </a:endParaRPr>
          </a:p>
          <a:p>
            <a:pPr>
              <a:buClr>
                <a:schemeClr val="tx1">
                  <a:lumMod val="75000"/>
                </a:schemeClr>
              </a:buClr>
            </a:pPr>
            <a:endParaRPr lang="en-US" sz="2200" dirty="0">
              <a:latin typeface="Trebuchet MS" panose="020B0603020202020204" pitchFamily="34" charset="0"/>
            </a:endParaRPr>
          </a:p>
          <a:p>
            <a:pPr>
              <a:buClr>
                <a:schemeClr val="tx1">
                  <a:lumMod val="75000"/>
                </a:schemeClr>
              </a:buClr>
            </a:pPr>
            <a:r>
              <a:rPr lang="pl-PL" sz="2200" dirty="0">
                <a:latin typeface="Trebuchet MS" panose="020B0603020202020204" pitchFamily="34" charset="0"/>
              </a:rPr>
              <a:t>Prvo je studirao fotografiju, a zatim je pohađao Filmsku akademiju u Pragu</a:t>
            </a:r>
            <a:endParaRPr lang="en-US" sz="2200" dirty="0">
              <a:latin typeface="Trebuchet MS" panose="020B0603020202020204" pitchFamily="34" charset="0"/>
            </a:endParaRPr>
          </a:p>
          <a:p>
            <a:pPr>
              <a:buClr>
                <a:schemeClr val="tx1">
                  <a:lumMod val="75000"/>
                </a:schemeClr>
              </a:buClr>
            </a:pPr>
            <a:endParaRPr lang="en-US" sz="2200" dirty="0">
              <a:latin typeface="Trebuchet MS" panose="020B0603020202020204" pitchFamily="34" charset="0"/>
            </a:endParaRPr>
          </a:p>
          <a:p>
            <a:pPr>
              <a:buClr>
                <a:schemeClr val="tx1">
                  <a:lumMod val="75000"/>
                </a:schemeClr>
              </a:buClr>
            </a:pPr>
            <a:r>
              <a:rPr lang="hr-HR" sz="2200" dirty="0">
                <a:latin typeface="Trebuchet MS" panose="020B0603020202020204" pitchFamily="34" charset="0"/>
              </a:rPr>
              <a:t>Kao umjetničkog fotografa zanimala ga je povijest fotografskih tehnika i fotokemijskih procesa te je u svom radu </a:t>
            </a:r>
            <a:r>
              <a:rPr lang="hr-HR" sz="2200" dirty="0" err="1">
                <a:latin typeface="Trebuchet MS" panose="020B0603020202020204" pitchFamily="34" charset="0"/>
              </a:rPr>
              <a:t>uvelik</a:t>
            </a:r>
            <a:r>
              <a:rPr lang="en-US" sz="2200" dirty="0">
                <a:latin typeface="Trebuchet MS" panose="020B0603020202020204" pitchFamily="34" charset="0"/>
              </a:rPr>
              <a:t>o</a:t>
            </a:r>
            <a:r>
              <a:rPr lang="hr-HR" sz="2200" dirty="0">
                <a:latin typeface="Trebuchet MS" panose="020B0603020202020204" pitchFamily="34" charset="0"/>
              </a:rPr>
              <a:t> koristio stare fotografske tehnike</a:t>
            </a:r>
            <a:endParaRPr lang="en-US" sz="2200" dirty="0">
              <a:latin typeface="Trebuchet MS" panose="020B0603020202020204" pitchFamily="34" charset="0"/>
            </a:endParaRPr>
          </a:p>
          <a:p>
            <a:pPr marL="0" indent="0">
              <a:buNone/>
            </a:pPr>
            <a:endParaRPr lang="en-US" dirty="0">
              <a:latin typeface="Montserrat Medium" panose="00000600000000000000" pitchFamily="2" charset="-18"/>
            </a:endParaRPr>
          </a:p>
        </p:txBody>
      </p:sp>
      <p:sp>
        <p:nvSpPr>
          <p:cNvPr id="5" name="Pravokutnik 4">
            <a:extLst>
              <a:ext uri="{FF2B5EF4-FFF2-40B4-BE49-F238E27FC236}">
                <a16:creationId xmlns:a16="http://schemas.microsoft.com/office/drawing/2014/main" id="{89E9A465-A908-4FF4-8B76-F9F13D74F664}"/>
              </a:ext>
            </a:extLst>
          </p:cNvPr>
          <p:cNvSpPr/>
          <p:nvPr/>
        </p:nvSpPr>
        <p:spPr>
          <a:xfrm>
            <a:off x="10585524" y="602428"/>
            <a:ext cx="1595718" cy="1366221"/>
          </a:xfrm>
          <a:prstGeom prst="rect">
            <a:avLst/>
          </a:prstGeom>
          <a:solidFill>
            <a:srgbClr val="262626"/>
          </a:solidFill>
          <a:ln>
            <a:solidFill>
              <a:srgbClr val="2626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832917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680321" y="2434690"/>
            <a:ext cx="9613861" cy="4072433"/>
          </a:xfrm>
        </p:spPr>
        <p:txBody>
          <a:bodyPr>
            <a:normAutofit/>
          </a:bodyPr>
          <a:lstStyle/>
          <a:p>
            <a:pPr>
              <a:buClr>
                <a:schemeClr val="tx1">
                  <a:lumMod val="75000"/>
                </a:schemeClr>
              </a:buClr>
            </a:pPr>
            <a:r>
              <a:rPr lang="en-US" sz="2200" dirty="0">
                <a:latin typeface="Trebuchet MS" panose="020B0603020202020204" pitchFamily="34" charset="0"/>
              </a:rPr>
              <a:t>Klarica je </a:t>
            </a:r>
            <a:r>
              <a:rPr lang="en-US" sz="2200" dirty="0" err="1">
                <a:latin typeface="Trebuchet MS" panose="020B0603020202020204" pitchFamily="34" charset="0"/>
              </a:rPr>
              <a:t>eksperimentirao</a:t>
            </a:r>
            <a:r>
              <a:rPr lang="en-US" sz="2200" dirty="0">
                <a:latin typeface="Trebuchet MS" panose="020B0603020202020204" pitchFamily="34" charset="0"/>
              </a:rPr>
              <a:t> s </a:t>
            </a:r>
            <a:r>
              <a:rPr lang="en-US" sz="2200" dirty="0" err="1">
                <a:latin typeface="Trebuchet MS" panose="020B0603020202020204" pitchFamily="34" charset="0"/>
              </a:rPr>
              <a:t>kamerom</a:t>
            </a:r>
            <a:r>
              <a:rPr lang="en-US" sz="2200" dirty="0">
                <a:latin typeface="Trebuchet MS" panose="020B0603020202020204" pitchFamily="34" charset="0"/>
              </a:rPr>
              <a:t> obscura </a:t>
            </a:r>
            <a:r>
              <a:rPr lang="en-US" sz="2200" dirty="0" err="1">
                <a:latin typeface="Trebuchet MS" panose="020B0603020202020204" pitchFamily="34" charset="0"/>
              </a:rPr>
              <a:t>i</a:t>
            </a:r>
            <a:r>
              <a:rPr lang="en-US" sz="2200" dirty="0">
                <a:latin typeface="Trebuchet MS" panose="020B0603020202020204" pitchFamily="34" charset="0"/>
              </a:rPr>
              <a:t> </a:t>
            </a:r>
            <a:r>
              <a:rPr lang="en-US" sz="2200" dirty="0" err="1">
                <a:latin typeface="Trebuchet MS" panose="020B0603020202020204" pitchFamily="34" charset="0"/>
              </a:rPr>
              <a:t>replikom</a:t>
            </a:r>
            <a:r>
              <a:rPr lang="en-US" sz="2200" dirty="0">
                <a:latin typeface="Trebuchet MS" panose="020B0603020202020204" pitchFamily="34" charset="0"/>
              </a:rPr>
              <a:t> </a:t>
            </a:r>
            <a:r>
              <a:rPr lang="en-US" sz="2200" dirty="0" err="1">
                <a:latin typeface="Trebuchet MS" panose="020B0603020202020204" pitchFamily="34" charset="0"/>
              </a:rPr>
              <a:t>panoramske</a:t>
            </a:r>
            <a:r>
              <a:rPr lang="en-US" sz="2200" dirty="0">
                <a:latin typeface="Trebuchet MS" panose="020B0603020202020204" pitchFamily="34" charset="0"/>
              </a:rPr>
              <a:t> </a:t>
            </a:r>
            <a:r>
              <a:rPr lang="en-US" sz="2200" dirty="0" err="1">
                <a:latin typeface="Trebuchet MS" panose="020B0603020202020204" pitchFamily="34" charset="0"/>
              </a:rPr>
              <a:t>kamere</a:t>
            </a:r>
            <a:r>
              <a:rPr lang="en-US" sz="2200" dirty="0">
                <a:latin typeface="Trebuchet MS" panose="020B0603020202020204" pitchFamily="34" charset="0"/>
              </a:rPr>
              <a:t> </a:t>
            </a:r>
            <a:r>
              <a:rPr lang="en-US" sz="2200" dirty="0" err="1">
                <a:latin typeface="Trebuchet MS" panose="020B0603020202020204" pitchFamily="34" charset="0"/>
              </a:rPr>
              <a:t>koju</a:t>
            </a:r>
            <a:r>
              <a:rPr lang="en-US" sz="2200" dirty="0">
                <a:latin typeface="Trebuchet MS" panose="020B0603020202020204" pitchFamily="34" charset="0"/>
              </a:rPr>
              <a:t> je sam </a:t>
            </a:r>
            <a:r>
              <a:rPr lang="en-US" sz="2200" dirty="0" err="1">
                <a:latin typeface="Trebuchet MS" panose="020B0603020202020204" pitchFamily="34" charset="0"/>
              </a:rPr>
              <a:t>dizajnirao</a:t>
            </a:r>
            <a:r>
              <a:rPr lang="en-US" sz="2200" dirty="0">
                <a:latin typeface="Trebuchet MS" panose="020B0603020202020204" pitchFamily="34" charset="0"/>
              </a:rPr>
              <a:t> </a:t>
            </a:r>
            <a:r>
              <a:rPr lang="en-US" sz="2200" dirty="0" err="1">
                <a:latin typeface="Trebuchet MS" panose="020B0603020202020204" pitchFamily="34" charset="0"/>
              </a:rPr>
              <a:t>i</a:t>
            </a:r>
            <a:r>
              <a:rPr lang="en-US" sz="2200" dirty="0">
                <a:latin typeface="Trebuchet MS" panose="020B0603020202020204" pitchFamily="34" charset="0"/>
              </a:rPr>
              <a:t> </a:t>
            </a:r>
            <a:r>
              <a:rPr lang="en-US" sz="2200" dirty="0" err="1">
                <a:latin typeface="Trebuchet MS" panose="020B0603020202020204" pitchFamily="34" charset="0"/>
              </a:rPr>
              <a:t>prilagodio</a:t>
            </a:r>
            <a:r>
              <a:rPr lang="en-US" sz="2200" dirty="0">
                <a:latin typeface="Trebuchet MS" panose="020B0603020202020204" pitchFamily="34" charset="0"/>
              </a:rPr>
              <a:t> </a:t>
            </a:r>
            <a:r>
              <a:rPr lang="en-US" sz="2200" dirty="0" err="1">
                <a:latin typeface="Trebuchet MS" panose="020B0603020202020204" pitchFamily="34" charset="0"/>
              </a:rPr>
              <a:t>svojim</a:t>
            </a:r>
            <a:r>
              <a:rPr lang="en-US" sz="2200" dirty="0">
                <a:latin typeface="Trebuchet MS" panose="020B0603020202020204" pitchFamily="34" charset="0"/>
              </a:rPr>
              <a:t> </a:t>
            </a:r>
            <a:r>
              <a:rPr lang="en-US" sz="2200" dirty="0" err="1">
                <a:latin typeface="Trebuchet MS" panose="020B0603020202020204" pitchFamily="34" charset="0"/>
              </a:rPr>
              <a:t>potrebama</a:t>
            </a:r>
            <a:r>
              <a:rPr lang="en-US" sz="2200" dirty="0">
                <a:latin typeface="Trebuchet MS" panose="020B0603020202020204" pitchFamily="34" charset="0"/>
              </a:rPr>
              <a:t> </a:t>
            </a:r>
            <a:r>
              <a:rPr lang="en-US" sz="2200" dirty="0" err="1">
                <a:latin typeface="Trebuchet MS" panose="020B0603020202020204" pitchFamily="34" charset="0"/>
              </a:rPr>
              <a:t>te</a:t>
            </a:r>
            <a:r>
              <a:rPr lang="en-US" sz="2200" dirty="0">
                <a:latin typeface="Trebuchet MS" panose="020B0603020202020204" pitchFamily="34" charset="0"/>
              </a:rPr>
              <a:t> je </a:t>
            </a:r>
            <a:r>
              <a:rPr lang="en-US" sz="2200" dirty="0" err="1">
                <a:latin typeface="Trebuchet MS" panose="020B0603020202020204" pitchFamily="34" charset="0"/>
              </a:rPr>
              <a:t>snimao</a:t>
            </a:r>
            <a:r>
              <a:rPr lang="en-US" sz="2200" dirty="0">
                <a:latin typeface="Trebuchet MS" panose="020B0603020202020204" pitchFamily="34" charset="0"/>
              </a:rPr>
              <a:t> </a:t>
            </a:r>
            <a:r>
              <a:rPr lang="en-US" sz="2200" dirty="0" err="1">
                <a:latin typeface="Trebuchet MS" panose="020B0603020202020204" pitchFamily="34" charset="0"/>
              </a:rPr>
              <a:t>prvenstveno</a:t>
            </a:r>
            <a:r>
              <a:rPr lang="en-US" sz="2200" dirty="0">
                <a:latin typeface="Trebuchet MS" panose="020B0603020202020204" pitchFamily="34" charset="0"/>
              </a:rPr>
              <a:t> </a:t>
            </a:r>
            <a:r>
              <a:rPr lang="en-US" sz="2200" dirty="0" err="1">
                <a:latin typeface="Trebuchet MS" panose="020B0603020202020204" pitchFamily="34" charset="0"/>
              </a:rPr>
              <a:t>portrete</a:t>
            </a:r>
            <a:r>
              <a:rPr lang="en-US" sz="2200" dirty="0">
                <a:latin typeface="Trebuchet MS" panose="020B0603020202020204" pitchFamily="34" charset="0"/>
              </a:rPr>
              <a:t>, </a:t>
            </a:r>
            <a:r>
              <a:rPr lang="en-US" sz="2200" dirty="0" err="1">
                <a:latin typeface="Trebuchet MS" panose="020B0603020202020204" pitchFamily="34" charset="0"/>
              </a:rPr>
              <a:t>pejzaže</a:t>
            </a:r>
            <a:r>
              <a:rPr lang="en-US" sz="2200" dirty="0">
                <a:latin typeface="Trebuchet MS" panose="020B0603020202020204" pitchFamily="34" charset="0"/>
              </a:rPr>
              <a:t> </a:t>
            </a:r>
            <a:r>
              <a:rPr lang="en-US" sz="2200" dirty="0" err="1">
                <a:latin typeface="Trebuchet MS" panose="020B0603020202020204" pitchFamily="34" charset="0"/>
              </a:rPr>
              <a:t>i</a:t>
            </a:r>
            <a:r>
              <a:rPr lang="en-US" sz="2200" dirty="0">
                <a:latin typeface="Trebuchet MS" panose="020B0603020202020204" pitchFamily="34" charset="0"/>
              </a:rPr>
              <a:t> </a:t>
            </a:r>
            <a:r>
              <a:rPr lang="en-US" sz="2200" dirty="0" err="1">
                <a:latin typeface="Trebuchet MS" panose="020B0603020202020204" pitchFamily="34" charset="0"/>
              </a:rPr>
              <a:t>mrtvu</a:t>
            </a:r>
            <a:r>
              <a:rPr lang="en-US" sz="2200" dirty="0">
                <a:latin typeface="Trebuchet MS" panose="020B0603020202020204" pitchFamily="34" charset="0"/>
              </a:rPr>
              <a:t> </a:t>
            </a:r>
            <a:r>
              <a:rPr lang="en-US" sz="2200" dirty="0" err="1">
                <a:latin typeface="Trebuchet MS" panose="020B0603020202020204" pitchFamily="34" charset="0"/>
              </a:rPr>
              <a:t>prirodu</a:t>
            </a:r>
            <a:r>
              <a:rPr lang="en-US" sz="2200" dirty="0">
                <a:latin typeface="Trebuchet MS" panose="020B0603020202020204" pitchFamily="34" charset="0"/>
              </a:rPr>
              <a:t> </a:t>
            </a:r>
            <a:endParaRPr lang="hr-HR" sz="2200" dirty="0">
              <a:latin typeface="Trebuchet MS" panose="020B0603020202020204" pitchFamily="34" charset="0"/>
            </a:endParaRPr>
          </a:p>
          <a:p>
            <a:pPr>
              <a:buClr>
                <a:schemeClr val="tx1">
                  <a:lumMod val="75000"/>
                </a:schemeClr>
              </a:buClr>
            </a:pPr>
            <a:endParaRPr lang="en-US" sz="2200" dirty="0">
              <a:latin typeface="Trebuchet MS" panose="020B0603020202020204" pitchFamily="34" charset="0"/>
            </a:endParaRPr>
          </a:p>
          <a:p>
            <a:pPr>
              <a:buClr>
                <a:schemeClr val="tx1">
                  <a:lumMod val="75000"/>
                </a:schemeClr>
              </a:buClr>
            </a:pPr>
            <a:r>
              <a:rPr lang="en-US" sz="2200" dirty="0">
                <a:latin typeface="Trebuchet MS" panose="020B0603020202020204" pitchFamily="34" charset="0"/>
              </a:rPr>
              <a:t>R</a:t>
            </a:r>
            <a:r>
              <a:rPr lang="hr-HR" sz="2200" dirty="0">
                <a:latin typeface="Trebuchet MS" panose="020B0603020202020204" pitchFamily="34" charset="0"/>
              </a:rPr>
              <a:t>adi sa skicom i popisom predmeta</a:t>
            </a:r>
            <a:r>
              <a:rPr lang="en-US" sz="2200" dirty="0">
                <a:latin typeface="Trebuchet MS" panose="020B0603020202020204" pitchFamily="34" charset="0"/>
              </a:rPr>
              <a:t> </a:t>
            </a:r>
            <a:r>
              <a:rPr lang="en-US" sz="2200" dirty="0" err="1">
                <a:latin typeface="Trebuchet MS" panose="020B0603020202020204" pitchFamily="34" charset="0"/>
              </a:rPr>
              <a:t>te</a:t>
            </a:r>
            <a:r>
              <a:rPr lang="en-US" sz="2200" dirty="0">
                <a:latin typeface="Trebuchet MS" panose="020B0603020202020204" pitchFamily="34" charset="0"/>
              </a:rPr>
              <a:t> s</a:t>
            </a:r>
            <a:r>
              <a:rPr lang="hr-HR" sz="2200" dirty="0" err="1">
                <a:latin typeface="Trebuchet MS" panose="020B0603020202020204" pitchFamily="34" charset="0"/>
              </a:rPr>
              <a:t>kuplja</a:t>
            </a:r>
            <a:r>
              <a:rPr lang="hr-HR" sz="2200" dirty="0">
                <a:latin typeface="Trebuchet MS" panose="020B0603020202020204" pitchFamily="34" charset="0"/>
              </a:rPr>
              <a:t> razne</a:t>
            </a:r>
            <a:r>
              <a:rPr lang="en-US" sz="2200" dirty="0">
                <a:latin typeface="Trebuchet MS" panose="020B0603020202020204" pitchFamily="34" charset="0"/>
              </a:rPr>
              <a:t> motive</a:t>
            </a:r>
            <a:r>
              <a:rPr lang="hr-HR" sz="2200" dirty="0">
                <a:latin typeface="Trebuchet MS" panose="020B0603020202020204" pitchFamily="34" charset="0"/>
              </a:rPr>
              <a:t>, čaše, razbijena stakla</a:t>
            </a:r>
            <a:r>
              <a:rPr lang="en-US" sz="2200" dirty="0">
                <a:latin typeface="Trebuchet MS" panose="020B0603020202020204" pitchFamily="34" charset="0"/>
              </a:rPr>
              <a:t> </a:t>
            </a:r>
            <a:r>
              <a:rPr lang="en-US" sz="2200" dirty="0" err="1">
                <a:latin typeface="Trebuchet MS" panose="020B0603020202020204" pitchFamily="34" charset="0"/>
              </a:rPr>
              <a:t>i</a:t>
            </a:r>
            <a:r>
              <a:rPr lang="en-US" sz="2200" dirty="0">
                <a:latin typeface="Trebuchet MS" panose="020B0603020202020204" pitchFamily="34" charset="0"/>
              </a:rPr>
              <a:t> </a:t>
            </a:r>
            <a:r>
              <a:rPr lang="en-US" sz="2200" dirty="0" err="1">
                <a:latin typeface="Trebuchet MS" panose="020B0603020202020204" pitchFamily="34" charset="0"/>
              </a:rPr>
              <a:t>slično</a:t>
            </a:r>
            <a:endParaRPr lang="hr-HR" sz="2200" dirty="0">
              <a:latin typeface="Trebuchet MS" panose="020B0603020202020204" pitchFamily="34" charset="0"/>
            </a:endParaRPr>
          </a:p>
          <a:p>
            <a:pPr>
              <a:buClr>
                <a:schemeClr val="tx1">
                  <a:lumMod val="75000"/>
                </a:schemeClr>
              </a:buClr>
            </a:pPr>
            <a:endParaRPr lang="en-US" sz="2200" dirty="0">
              <a:latin typeface="Trebuchet MS" panose="020B0603020202020204" pitchFamily="34" charset="0"/>
            </a:endParaRPr>
          </a:p>
          <a:p>
            <a:pPr>
              <a:buClr>
                <a:schemeClr val="tx1">
                  <a:lumMod val="75000"/>
                </a:schemeClr>
              </a:buClr>
            </a:pPr>
            <a:r>
              <a:rPr lang="en-US" sz="2200" dirty="0" err="1">
                <a:latin typeface="Trebuchet MS" panose="020B0603020202020204" pitchFamily="34" charset="0"/>
              </a:rPr>
              <a:t>Njegove</a:t>
            </a:r>
            <a:r>
              <a:rPr lang="en-US" sz="2200" dirty="0">
                <a:latin typeface="Trebuchet MS" panose="020B0603020202020204" pitchFamily="34" charset="0"/>
              </a:rPr>
              <a:t> </a:t>
            </a:r>
            <a:r>
              <a:rPr lang="en-US" sz="2200" dirty="0" err="1">
                <a:latin typeface="Trebuchet MS" panose="020B0603020202020204" pitchFamily="34" charset="0"/>
              </a:rPr>
              <a:t>mrtve</a:t>
            </a:r>
            <a:r>
              <a:rPr lang="en-US" sz="2200" dirty="0">
                <a:latin typeface="Trebuchet MS" panose="020B0603020202020204" pitchFamily="34" charset="0"/>
              </a:rPr>
              <a:t> </a:t>
            </a:r>
            <a:r>
              <a:rPr lang="en-US" sz="2200" dirty="0" err="1">
                <a:latin typeface="Trebuchet MS" panose="020B0603020202020204" pitchFamily="34" charset="0"/>
              </a:rPr>
              <a:t>prirode</a:t>
            </a:r>
            <a:r>
              <a:rPr lang="en-US" sz="2200" dirty="0">
                <a:latin typeface="Trebuchet MS" panose="020B0603020202020204" pitchFamily="34" charset="0"/>
              </a:rPr>
              <a:t> </a:t>
            </a:r>
            <a:r>
              <a:rPr lang="en-US" sz="2200" dirty="0" err="1">
                <a:latin typeface="Trebuchet MS" panose="020B0603020202020204" pitchFamily="34" charset="0"/>
              </a:rPr>
              <a:t>imaju</a:t>
            </a:r>
            <a:r>
              <a:rPr lang="en-US" sz="2200" dirty="0">
                <a:latin typeface="Trebuchet MS" panose="020B0603020202020204" pitchFamily="34" charset="0"/>
              </a:rPr>
              <a:t> </a:t>
            </a:r>
            <a:r>
              <a:rPr lang="en-US" sz="2200" dirty="0" err="1">
                <a:latin typeface="Trebuchet MS" panose="020B0603020202020204" pitchFamily="34" charset="0"/>
              </a:rPr>
              <a:t>neku</a:t>
            </a:r>
            <a:r>
              <a:rPr lang="en-US" sz="2200" dirty="0">
                <a:latin typeface="Trebuchet MS" panose="020B0603020202020204" pitchFamily="34" charset="0"/>
              </a:rPr>
              <a:t> </a:t>
            </a:r>
            <a:r>
              <a:rPr lang="en-US" sz="2200" dirty="0" err="1">
                <a:latin typeface="Trebuchet MS" panose="020B0603020202020204" pitchFamily="34" charset="0"/>
              </a:rPr>
              <a:t>surrealističku</a:t>
            </a:r>
            <a:r>
              <a:rPr lang="en-US" sz="2200" dirty="0">
                <a:latin typeface="Trebuchet MS" panose="020B0603020202020204" pitchFamily="34" charset="0"/>
              </a:rPr>
              <a:t> </a:t>
            </a:r>
            <a:r>
              <a:rPr lang="en-US" sz="2200" dirty="0" err="1">
                <a:latin typeface="Trebuchet MS" panose="020B0603020202020204" pitchFamily="34" charset="0"/>
              </a:rPr>
              <a:t>narav</a:t>
            </a:r>
            <a:r>
              <a:rPr lang="en-US" sz="2200" dirty="0">
                <a:latin typeface="Trebuchet MS" panose="020B0603020202020204" pitchFamily="34" charset="0"/>
              </a:rPr>
              <a:t>, </a:t>
            </a:r>
            <a:r>
              <a:rPr lang="en-US" sz="2200" dirty="0" err="1">
                <a:latin typeface="Trebuchet MS" panose="020B0603020202020204" pitchFamily="34" charset="0"/>
              </a:rPr>
              <a:t>ali</a:t>
            </a:r>
            <a:r>
              <a:rPr lang="en-US" sz="2200" dirty="0">
                <a:latin typeface="Trebuchet MS" panose="020B0603020202020204" pitchFamily="34" charset="0"/>
              </a:rPr>
              <a:t> one </a:t>
            </a:r>
            <a:r>
              <a:rPr lang="en-US" sz="2200" dirty="0" err="1">
                <a:latin typeface="Trebuchet MS" panose="020B0603020202020204" pitchFamily="34" charset="0"/>
              </a:rPr>
              <a:t>su</a:t>
            </a:r>
            <a:r>
              <a:rPr lang="en-US" sz="2200" dirty="0">
                <a:latin typeface="Trebuchet MS" panose="020B0603020202020204" pitchFamily="34" charset="0"/>
              </a:rPr>
              <a:t> </a:t>
            </a:r>
            <a:r>
              <a:rPr lang="en-US" sz="2200" dirty="0" err="1">
                <a:latin typeface="Trebuchet MS" panose="020B0603020202020204" pitchFamily="34" charset="0"/>
              </a:rPr>
              <a:t>na</a:t>
            </a:r>
            <a:r>
              <a:rPr lang="en-US" sz="2200" dirty="0">
                <a:latin typeface="Trebuchet MS" panose="020B0603020202020204" pitchFamily="34" charset="0"/>
              </a:rPr>
              <a:t> </a:t>
            </a:r>
            <a:r>
              <a:rPr lang="en-US" sz="2200" dirty="0" err="1">
                <a:latin typeface="Trebuchet MS" panose="020B0603020202020204" pitchFamily="34" charset="0"/>
              </a:rPr>
              <a:t>neki</a:t>
            </a:r>
            <a:r>
              <a:rPr lang="en-US" sz="2200" dirty="0">
                <a:latin typeface="Trebuchet MS" panose="020B0603020202020204" pitchFamily="34" charset="0"/>
              </a:rPr>
              <a:t> </a:t>
            </a:r>
            <a:r>
              <a:rPr lang="en-US" sz="2200" dirty="0" err="1">
                <a:latin typeface="Trebuchet MS" panose="020B0603020202020204" pitchFamily="34" charset="0"/>
              </a:rPr>
              <a:t>način</a:t>
            </a:r>
            <a:r>
              <a:rPr lang="en-US" sz="2200" dirty="0">
                <a:latin typeface="Trebuchet MS" panose="020B0603020202020204" pitchFamily="34" charset="0"/>
              </a:rPr>
              <a:t> protest </a:t>
            </a:r>
            <a:r>
              <a:rPr lang="en-US" sz="2200" dirty="0" err="1">
                <a:latin typeface="Trebuchet MS" panose="020B0603020202020204" pitchFamily="34" charset="0"/>
              </a:rPr>
              <a:t>protiv</a:t>
            </a:r>
            <a:r>
              <a:rPr lang="en-US" sz="2200" dirty="0">
                <a:latin typeface="Trebuchet MS" panose="020B0603020202020204" pitchFamily="34" charset="0"/>
              </a:rPr>
              <a:t> </a:t>
            </a:r>
            <a:r>
              <a:rPr lang="en-US" sz="2200" dirty="0" err="1">
                <a:latin typeface="Trebuchet MS" panose="020B0603020202020204" pitchFamily="34" charset="0"/>
              </a:rPr>
              <a:t>ljudske</a:t>
            </a:r>
            <a:r>
              <a:rPr lang="en-US" sz="2200" dirty="0">
                <a:latin typeface="Trebuchet MS" panose="020B0603020202020204" pitchFamily="34" charset="0"/>
              </a:rPr>
              <a:t> </a:t>
            </a:r>
            <a:r>
              <a:rPr lang="en-US" sz="2200" dirty="0" err="1">
                <a:latin typeface="Trebuchet MS" panose="020B0603020202020204" pitchFamily="34" charset="0"/>
              </a:rPr>
              <a:t>prirode</a:t>
            </a:r>
            <a:r>
              <a:rPr lang="en-US" sz="2200" dirty="0">
                <a:latin typeface="Trebuchet MS" panose="020B0603020202020204" pitchFamily="34" charset="0"/>
              </a:rPr>
              <a:t>, </a:t>
            </a:r>
            <a:r>
              <a:rPr lang="en-US" sz="2200" dirty="0" err="1">
                <a:latin typeface="Trebuchet MS" panose="020B0603020202020204" pitchFamily="34" charset="0"/>
              </a:rPr>
              <a:t>onog</a:t>
            </a:r>
            <a:r>
              <a:rPr lang="en-US" sz="2200" dirty="0">
                <a:latin typeface="Trebuchet MS" panose="020B0603020202020204" pitchFamily="34" charset="0"/>
              </a:rPr>
              <a:t> </a:t>
            </a:r>
            <a:r>
              <a:rPr lang="en-US" sz="2200" dirty="0" err="1">
                <a:latin typeface="Trebuchet MS" panose="020B0603020202020204" pitchFamily="34" charset="0"/>
              </a:rPr>
              <a:t>njenog</a:t>
            </a:r>
            <a:r>
              <a:rPr lang="en-US" sz="2200" dirty="0">
                <a:latin typeface="Trebuchet MS" panose="020B0603020202020204" pitchFamily="34" charset="0"/>
              </a:rPr>
              <a:t> </a:t>
            </a:r>
            <a:r>
              <a:rPr lang="en-US" sz="2200" dirty="0" err="1">
                <a:latin typeface="Trebuchet MS" panose="020B0603020202020204" pitchFamily="34" charset="0"/>
              </a:rPr>
              <a:t>dijela</a:t>
            </a:r>
            <a:r>
              <a:rPr lang="en-US" sz="2200" dirty="0">
                <a:latin typeface="Trebuchet MS" panose="020B0603020202020204" pitchFamily="34" charset="0"/>
              </a:rPr>
              <a:t> </a:t>
            </a:r>
            <a:r>
              <a:rPr lang="en-US" sz="2200" dirty="0" err="1">
                <a:latin typeface="Trebuchet MS" panose="020B0603020202020204" pitchFamily="34" charset="0"/>
              </a:rPr>
              <a:t>koji</a:t>
            </a:r>
            <a:r>
              <a:rPr lang="en-US" sz="2200" dirty="0">
                <a:latin typeface="Trebuchet MS" panose="020B0603020202020204" pitchFamily="34" charset="0"/>
              </a:rPr>
              <a:t> je </a:t>
            </a:r>
            <a:r>
              <a:rPr lang="en-US" sz="2200" dirty="0" err="1">
                <a:latin typeface="Trebuchet MS" panose="020B0603020202020204" pitchFamily="34" charset="0"/>
              </a:rPr>
              <a:t>okrutan</a:t>
            </a:r>
            <a:r>
              <a:rPr lang="en-US" sz="2200" dirty="0">
                <a:latin typeface="Trebuchet MS" panose="020B0603020202020204" pitchFamily="34" charset="0"/>
              </a:rPr>
              <a:t> </a:t>
            </a:r>
            <a:r>
              <a:rPr lang="en-US" sz="2200" dirty="0" err="1">
                <a:latin typeface="Trebuchet MS" panose="020B0603020202020204" pitchFamily="34" charset="0"/>
              </a:rPr>
              <a:t>i</a:t>
            </a:r>
            <a:r>
              <a:rPr lang="en-US" sz="2200" dirty="0">
                <a:latin typeface="Trebuchet MS" panose="020B0603020202020204" pitchFamily="34" charset="0"/>
              </a:rPr>
              <a:t> </a:t>
            </a:r>
            <a:r>
              <a:rPr lang="en-US" sz="2200" dirty="0" err="1">
                <a:latin typeface="Trebuchet MS" panose="020B0603020202020204" pitchFamily="34" charset="0"/>
              </a:rPr>
              <a:t>surov</a:t>
            </a:r>
            <a:endParaRPr lang="en-US" sz="2200" dirty="0">
              <a:latin typeface="Trebuchet MS" panose="020B0603020202020204" pitchFamily="34" charset="0"/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atin typeface="Trebuchet MS" panose="020B0603020202020204" pitchFamily="34" charset="0"/>
              </a:rPr>
              <a:t>J</a:t>
            </a:r>
            <a:r>
              <a:rPr lang="en-US" sz="2400" dirty="0">
                <a:latin typeface="Trebuchet MS" panose="020B0603020202020204" pitchFamily="34" charset="0"/>
              </a:rPr>
              <a:t>OSIP</a:t>
            </a:r>
            <a:r>
              <a:rPr lang="en-US" sz="3200" dirty="0">
                <a:latin typeface="Trebuchet MS" panose="020B0603020202020204" pitchFamily="34" charset="0"/>
              </a:rPr>
              <a:t> K</a:t>
            </a:r>
            <a:r>
              <a:rPr lang="en-US" sz="2400" dirty="0">
                <a:latin typeface="Trebuchet MS" panose="020B0603020202020204" pitchFamily="34" charset="0"/>
              </a:rPr>
              <a:t>LARICA</a:t>
            </a:r>
            <a:r>
              <a:rPr lang="en-US" sz="3200" dirty="0">
                <a:latin typeface="Trebuchet MS" panose="020B0603020202020204" pitchFamily="34" charset="0"/>
              </a:rPr>
              <a:t> </a:t>
            </a:r>
            <a:r>
              <a:rPr lang="en-US" sz="2400" dirty="0">
                <a:latin typeface="Trebuchet MS" panose="020B0603020202020204" pitchFamily="34" charset="0"/>
              </a:rPr>
              <a:t>(</a:t>
            </a:r>
            <a:r>
              <a:rPr lang="en-US" sz="2400" dirty="0" err="1">
                <a:latin typeface="Trebuchet MS" panose="020B0603020202020204" pitchFamily="34" charset="0"/>
              </a:rPr>
              <a:t>rođen</a:t>
            </a:r>
            <a:r>
              <a:rPr lang="en-US" sz="2400" dirty="0">
                <a:latin typeface="Trebuchet MS" panose="020B0603020202020204" pitchFamily="34" charset="0"/>
              </a:rPr>
              <a:t> 1946.) </a:t>
            </a:r>
            <a:endParaRPr lang="hr-HR" sz="3200" dirty="0">
              <a:latin typeface="Trebuchet MS" panose="020B0603020202020204" pitchFamily="34" charset="0"/>
            </a:endParaRPr>
          </a:p>
        </p:txBody>
      </p:sp>
      <p:sp>
        <p:nvSpPr>
          <p:cNvPr id="5" name="Pravokutnik 4">
            <a:extLst>
              <a:ext uri="{FF2B5EF4-FFF2-40B4-BE49-F238E27FC236}">
                <a16:creationId xmlns:a16="http://schemas.microsoft.com/office/drawing/2014/main" id="{EB16D6CC-6A23-4C00-B61D-288CCA413C9B}"/>
              </a:ext>
            </a:extLst>
          </p:cNvPr>
          <p:cNvSpPr/>
          <p:nvPr/>
        </p:nvSpPr>
        <p:spPr>
          <a:xfrm>
            <a:off x="10585524" y="602428"/>
            <a:ext cx="1595718" cy="1366221"/>
          </a:xfrm>
          <a:prstGeom prst="rect">
            <a:avLst/>
          </a:prstGeom>
          <a:solidFill>
            <a:srgbClr val="262626"/>
          </a:solidFill>
          <a:ln>
            <a:solidFill>
              <a:srgbClr val="2626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06525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10593" y="504994"/>
            <a:ext cx="9613861" cy="1080938"/>
          </a:xfrm>
        </p:spPr>
        <p:txBody>
          <a:bodyPr>
            <a:normAutofit/>
          </a:bodyPr>
          <a:lstStyle/>
          <a:p>
            <a:r>
              <a:rPr lang="en-US" sz="3200" dirty="0" err="1">
                <a:latin typeface="Trebuchet MS" panose="020B0603020202020204" pitchFamily="34" charset="0"/>
              </a:rPr>
              <a:t>Formalna</a:t>
            </a:r>
            <a:r>
              <a:rPr lang="en-US" sz="3200" dirty="0">
                <a:latin typeface="Trebuchet MS" panose="020B0603020202020204" pitchFamily="34" charset="0"/>
              </a:rPr>
              <a:t> </a:t>
            </a:r>
            <a:r>
              <a:rPr lang="en-US" sz="3200" dirty="0" err="1">
                <a:latin typeface="Trebuchet MS" panose="020B0603020202020204" pitchFamily="34" charset="0"/>
              </a:rPr>
              <a:t>analiza</a:t>
            </a:r>
            <a:endParaRPr lang="hr-HR" sz="3200" dirty="0">
              <a:latin typeface="Trebuchet MS" panose="020B0603020202020204" pitchFamily="34" charset="0"/>
            </a:endParaRPr>
          </a:p>
        </p:txBody>
      </p:sp>
      <p:sp>
        <p:nvSpPr>
          <p:cNvPr id="7" name="TekstniOkvir 6"/>
          <p:cNvSpPr txBox="1"/>
          <p:nvPr/>
        </p:nvSpPr>
        <p:spPr>
          <a:xfrm>
            <a:off x="2753958" y="1285538"/>
            <a:ext cx="31136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rebuchet MS" panose="020B0603020202020204" pitchFamily="34" charset="0"/>
              </a:rPr>
              <a:t>Robert Auer “</a:t>
            </a:r>
            <a:r>
              <a:rPr lang="en-US" dirty="0" err="1">
                <a:latin typeface="Trebuchet MS" panose="020B0603020202020204" pitchFamily="34" charset="0"/>
              </a:rPr>
              <a:t>Mrtva</a:t>
            </a:r>
            <a:r>
              <a:rPr lang="en-US" dirty="0">
                <a:latin typeface="Trebuchet MS" panose="020B0603020202020204" pitchFamily="34" charset="0"/>
              </a:rPr>
              <a:t> </a:t>
            </a:r>
            <a:r>
              <a:rPr lang="en-US" dirty="0" err="1">
                <a:latin typeface="Trebuchet MS" panose="020B0603020202020204" pitchFamily="34" charset="0"/>
              </a:rPr>
              <a:t>priroda</a:t>
            </a:r>
            <a:r>
              <a:rPr lang="en-US" dirty="0">
                <a:latin typeface="Trebuchet MS" panose="020B0603020202020204" pitchFamily="34" charset="0"/>
              </a:rPr>
              <a:t>”</a:t>
            </a:r>
            <a:endParaRPr lang="hr-HR" dirty="0">
              <a:latin typeface="Trebuchet MS" panose="020B0603020202020204" pitchFamily="34" charset="0"/>
            </a:endParaRPr>
          </a:p>
        </p:txBody>
      </p:sp>
      <p:sp>
        <p:nvSpPr>
          <p:cNvPr id="9" name="Pravokutnik 8"/>
          <p:cNvSpPr/>
          <p:nvPr/>
        </p:nvSpPr>
        <p:spPr>
          <a:xfrm>
            <a:off x="5867631" y="3646843"/>
            <a:ext cx="473337" cy="14522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10" name="Slika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2182" y="2272902"/>
            <a:ext cx="3804234" cy="43346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Pravokutnik 3"/>
          <p:cNvSpPr/>
          <p:nvPr/>
        </p:nvSpPr>
        <p:spPr>
          <a:xfrm>
            <a:off x="10585524" y="602428"/>
            <a:ext cx="1595718" cy="1366221"/>
          </a:xfrm>
          <a:prstGeom prst="rect">
            <a:avLst/>
          </a:prstGeom>
          <a:solidFill>
            <a:srgbClr val="262626"/>
          </a:solidFill>
          <a:ln>
            <a:solidFill>
              <a:srgbClr val="2626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826734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niOkvir 5"/>
          <p:cNvSpPr txBox="1"/>
          <p:nvPr/>
        </p:nvSpPr>
        <p:spPr>
          <a:xfrm>
            <a:off x="2312774" y="1285538"/>
            <a:ext cx="45935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Josip Klarica “</a:t>
            </a:r>
            <a:r>
              <a:rPr lang="en-US" dirty="0" err="1"/>
              <a:t>Čaša</a:t>
            </a:r>
            <a:r>
              <a:rPr lang="en-US" dirty="0"/>
              <a:t>, </a:t>
            </a:r>
            <a:r>
              <a:rPr lang="en-US" dirty="0" err="1"/>
              <a:t>cvijet</a:t>
            </a:r>
            <a:r>
              <a:rPr lang="en-US" dirty="0"/>
              <a:t> </a:t>
            </a:r>
            <a:r>
              <a:rPr lang="en-US" dirty="0" err="1"/>
              <a:t>kamelije</a:t>
            </a:r>
            <a:r>
              <a:rPr lang="en-US" dirty="0"/>
              <a:t>”</a:t>
            </a:r>
          </a:p>
        </p:txBody>
      </p:sp>
      <p:sp>
        <p:nvSpPr>
          <p:cNvPr id="7" name="TekstniOkvir 6"/>
          <p:cNvSpPr txBox="1"/>
          <p:nvPr/>
        </p:nvSpPr>
        <p:spPr>
          <a:xfrm>
            <a:off x="654843" y="700763"/>
            <a:ext cx="52927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/>
              <a:t>Formalna</a:t>
            </a:r>
            <a:r>
              <a:rPr lang="en-US" sz="3200" dirty="0"/>
              <a:t> </a:t>
            </a:r>
            <a:r>
              <a:rPr lang="en-US" sz="3200" dirty="0" err="1"/>
              <a:t>analiza</a:t>
            </a:r>
            <a:endParaRPr lang="hr-HR" sz="3200" dirty="0"/>
          </a:p>
        </p:txBody>
      </p:sp>
      <p:pic>
        <p:nvPicPr>
          <p:cNvPr id="8" name="Slika 7"/>
          <p:cNvPicPr>
            <a:picLocks noChangeAspect="1"/>
          </p:cNvPicPr>
          <p:nvPr/>
        </p:nvPicPr>
        <p:blipFill rotWithShape="1">
          <a:blip r:embed="rId2"/>
          <a:srcRect b="18980"/>
          <a:stretch/>
        </p:blipFill>
        <p:spPr>
          <a:xfrm>
            <a:off x="4129980" y="2305856"/>
            <a:ext cx="3874669" cy="41594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Pravokutnik 4"/>
          <p:cNvSpPr/>
          <p:nvPr/>
        </p:nvSpPr>
        <p:spPr>
          <a:xfrm>
            <a:off x="10585524" y="602428"/>
            <a:ext cx="1595718" cy="1366221"/>
          </a:xfrm>
          <a:prstGeom prst="rect">
            <a:avLst/>
          </a:prstGeom>
          <a:solidFill>
            <a:srgbClr val="262626"/>
          </a:solidFill>
          <a:ln>
            <a:solidFill>
              <a:srgbClr val="2626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661366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Trebuchet MS" panose="020B0603020202020204" pitchFamily="34" charset="0"/>
              </a:rPr>
              <a:t>Paleta</a:t>
            </a:r>
            <a:r>
              <a:rPr lang="en-US" dirty="0">
                <a:latin typeface="Trebuchet MS" panose="020B0603020202020204" pitchFamily="34" charset="0"/>
              </a:rPr>
              <a:t> </a:t>
            </a:r>
            <a:r>
              <a:rPr lang="en-US" dirty="0" err="1">
                <a:latin typeface="Trebuchet MS" panose="020B0603020202020204" pitchFamily="34" charset="0"/>
              </a:rPr>
              <a:t>boja</a:t>
            </a:r>
            <a:endParaRPr lang="hr-HR" dirty="0">
              <a:latin typeface="Trebuchet MS" panose="020B0603020202020204" pitchFamily="34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680321" y="2350899"/>
            <a:ext cx="5128808" cy="4071058"/>
          </a:xfrm>
        </p:spPr>
        <p:txBody>
          <a:bodyPr>
            <a:normAutofit/>
          </a:bodyPr>
          <a:lstStyle/>
          <a:p>
            <a:pPr>
              <a:buClr>
                <a:schemeClr val="tx1">
                  <a:lumMod val="75000"/>
                </a:schemeClr>
              </a:buClr>
            </a:pPr>
            <a:r>
              <a:rPr lang="en-US" sz="2200" dirty="0">
                <a:latin typeface="Trebuchet MS" panose="020B0603020202020204" pitchFamily="34" charset="0"/>
              </a:rPr>
              <a:t>I</a:t>
            </a:r>
            <a:r>
              <a:rPr lang="hr-HR" sz="2200" dirty="0" err="1">
                <a:latin typeface="Trebuchet MS" panose="020B0603020202020204" pitchFamily="34" charset="0"/>
              </a:rPr>
              <a:t>zražene</a:t>
            </a:r>
            <a:r>
              <a:rPr lang="hr-HR" sz="2200" dirty="0">
                <a:latin typeface="Trebuchet MS" panose="020B0603020202020204" pitchFamily="34" charset="0"/>
              </a:rPr>
              <a:t> </a:t>
            </a:r>
            <a:r>
              <a:rPr lang="en-US" sz="2200" dirty="0" err="1">
                <a:latin typeface="Trebuchet MS" panose="020B0603020202020204" pitchFamily="34" charset="0"/>
              </a:rPr>
              <a:t>su</a:t>
            </a:r>
            <a:r>
              <a:rPr lang="en-US" sz="2200" dirty="0">
                <a:latin typeface="Trebuchet MS" panose="020B0603020202020204" pitchFamily="34" charset="0"/>
              </a:rPr>
              <a:t> </a:t>
            </a:r>
            <a:r>
              <a:rPr lang="hr-HR" sz="2200" dirty="0">
                <a:latin typeface="Trebuchet MS" panose="020B0603020202020204" pitchFamily="34" charset="0"/>
              </a:rPr>
              <a:t>jarke boje kao što su crvena, zelena i žuta</a:t>
            </a:r>
          </a:p>
          <a:p>
            <a:pPr>
              <a:buClr>
                <a:schemeClr val="tx1">
                  <a:lumMod val="75000"/>
                </a:schemeClr>
              </a:buClr>
            </a:pPr>
            <a:endParaRPr lang="en-US" sz="2200" dirty="0">
              <a:latin typeface="Trebuchet MS" panose="020B0603020202020204" pitchFamily="34" charset="0"/>
            </a:endParaRPr>
          </a:p>
          <a:p>
            <a:pPr>
              <a:buClr>
                <a:schemeClr val="tx1">
                  <a:lumMod val="75000"/>
                </a:schemeClr>
              </a:buClr>
            </a:pPr>
            <a:r>
              <a:rPr lang="en-US" sz="2200" dirty="0">
                <a:latin typeface="Trebuchet MS" panose="020B0603020202020204" pitchFamily="34" charset="0"/>
              </a:rPr>
              <a:t>Jak </a:t>
            </a:r>
            <a:r>
              <a:rPr lang="en-US" sz="2200" dirty="0" err="1">
                <a:latin typeface="Trebuchet MS" panose="020B0603020202020204" pitchFamily="34" charset="0"/>
              </a:rPr>
              <a:t>kontrast</a:t>
            </a:r>
            <a:r>
              <a:rPr lang="en-US" sz="2200" dirty="0">
                <a:latin typeface="Trebuchet MS" panose="020B0603020202020204" pitchFamily="34" charset="0"/>
              </a:rPr>
              <a:t> </a:t>
            </a:r>
            <a:r>
              <a:rPr lang="en-US" sz="2200" dirty="0" err="1">
                <a:latin typeface="Trebuchet MS" panose="020B0603020202020204" pitchFamily="34" charset="0"/>
              </a:rPr>
              <a:t>između</a:t>
            </a:r>
            <a:r>
              <a:rPr lang="en-US" sz="2200" dirty="0">
                <a:latin typeface="Trebuchet MS" panose="020B0603020202020204" pitchFamily="34" charset="0"/>
              </a:rPr>
              <a:t> </a:t>
            </a:r>
            <a:r>
              <a:rPr lang="en-US" sz="2200" dirty="0" err="1">
                <a:latin typeface="Trebuchet MS" panose="020B0603020202020204" pitchFamily="34" charset="0"/>
              </a:rPr>
              <a:t>bijele</a:t>
            </a:r>
            <a:r>
              <a:rPr lang="en-US" sz="2200" dirty="0">
                <a:latin typeface="Trebuchet MS" panose="020B0603020202020204" pitchFamily="34" charset="0"/>
              </a:rPr>
              <a:t> </a:t>
            </a:r>
            <a:r>
              <a:rPr lang="en-US" sz="2200" dirty="0" err="1">
                <a:latin typeface="Trebuchet MS" panose="020B0603020202020204" pitchFamily="34" charset="0"/>
              </a:rPr>
              <a:t>draperije</a:t>
            </a:r>
            <a:r>
              <a:rPr lang="en-US" sz="2200" dirty="0">
                <a:latin typeface="Trebuchet MS" panose="020B0603020202020204" pitchFamily="34" charset="0"/>
              </a:rPr>
              <a:t> </a:t>
            </a:r>
            <a:r>
              <a:rPr lang="en-US" sz="2200" dirty="0" err="1">
                <a:latin typeface="Trebuchet MS" panose="020B0603020202020204" pitchFamily="34" charset="0"/>
              </a:rPr>
              <a:t>i</a:t>
            </a:r>
            <a:r>
              <a:rPr lang="en-US" sz="2200" dirty="0">
                <a:latin typeface="Trebuchet MS" panose="020B0603020202020204" pitchFamily="34" charset="0"/>
              </a:rPr>
              <a:t> </a:t>
            </a:r>
            <a:r>
              <a:rPr lang="en-US" sz="2200" dirty="0" err="1">
                <a:latin typeface="Trebuchet MS" panose="020B0603020202020204" pitchFamily="34" charset="0"/>
              </a:rPr>
              <a:t>tamno</a:t>
            </a:r>
            <a:r>
              <a:rPr lang="en-US" sz="2200" dirty="0">
                <a:latin typeface="Trebuchet MS" panose="020B0603020202020204" pitchFamily="34" charset="0"/>
              </a:rPr>
              <a:t> </a:t>
            </a:r>
            <a:r>
              <a:rPr lang="en-US" sz="2200" dirty="0" err="1">
                <a:latin typeface="Trebuchet MS" panose="020B0603020202020204" pitchFamily="34" charset="0"/>
              </a:rPr>
              <a:t>crvene</a:t>
            </a:r>
            <a:r>
              <a:rPr lang="en-US" sz="2200" dirty="0">
                <a:latin typeface="Trebuchet MS" panose="020B0603020202020204" pitchFamily="34" charset="0"/>
              </a:rPr>
              <a:t> </a:t>
            </a:r>
            <a:r>
              <a:rPr lang="en-US" sz="2200" dirty="0" err="1">
                <a:latin typeface="Trebuchet MS" panose="020B0603020202020204" pitchFamily="34" charset="0"/>
              </a:rPr>
              <a:t>pozadine</a:t>
            </a:r>
            <a:endParaRPr lang="hr-HR" sz="2200" dirty="0">
              <a:latin typeface="Trebuchet MS" panose="020B0603020202020204" pitchFamily="34" charset="0"/>
            </a:endParaRPr>
          </a:p>
          <a:p>
            <a:pPr>
              <a:buClr>
                <a:schemeClr val="tx1">
                  <a:lumMod val="75000"/>
                </a:schemeClr>
              </a:buClr>
            </a:pPr>
            <a:endParaRPr lang="en-US" sz="2200" dirty="0">
              <a:latin typeface="Trebuchet MS" panose="020B0603020202020204" pitchFamily="34" charset="0"/>
            </a:endParaRPr>
          </a:p>
          <a:p>
            <a:pPr>
              <a:buClr>
                <a:schemeClr val="tx1">
                  <a:lumMod val="75000"/>
                </a:schemeClr>
              </a:buClr>
            </a:pPr>
            <a:r>
              <a:rPr lang="en-US" sz="2200" dirty="0" err="1">
                <a:latin typeface="Trebuchet MS" panose="020B0603020202020204" pitchFamily="34" charset="0"/>
              </a:rPr>
              <a:t>Prisutan</a:t>
            </a:r>
            <a:r>
              <a:rPr lang="en-US" sz="2200" dirty="0">
                <a:latin typeface="Trebuchet MS" panose="020B0603020202020204" pitchFamily="34" charset="0"/>
              </a:rPr>
              <a:t> je </a:t>
            </a:r>
            <a:r>
              <a:rPr lang="en-US" sz="2200" dirty="0" err="1">
                <a:latin typeface="Trebuchet MS" panose="020B0603020202020204" pitchFamily="34" charset="0"/>
              </a:rPr>
              <a:t>kontrast</a:t>
            </a:r>
            <a:r>
              <a:rPr lang="en-US" sz="2200" dirty="0">
                <a:latin typeface="Trebuchet MS" panose="020B0603020202020204" pitchFamily="34" charset="0"/>
              </a:rPr>
              <a:t> </a:t>
            </a:r>
            <a:r>
              <a:rPr lang="en-US" sz="2200" dirty="0" err="1">
                <a:latin typeface="Trebuchet MS" panose="020B0603020202020204" pitchFamily="34" charset="0"/>
              </a:rPr>
              <a:t>između</a:t>
            </a:r>
            <a:r>
              <a:rPr lang="en-US" sz="2200" dirty="0">
                <a:latin typeface="Trebuchet MS" panose="020B0603020202020204" pitchFamily="34" charset="0"/>
              </a:rPr>
              <a:t> </a:t>
            </a:r>
            <a:r>
              <a:rPr lang="en-US" sz="2200" dirty="0" err="1">
                <a:latin typeface="Trebuchet MS" panose="020B0603020202020204" pitchFamily="34" charset="0"/>
              </a:rPr>
              <a:t>materijala</a:t>
            </a:r>
            <a:r>
              <a:rPr lang="en-US" sz="2200" dirty="0">
                <a:latin typeface="Trebuchet MS" panose="020B0603020202020204" pitchFamily="34" charset="0"/>
              </a:rPr>
              <a:t> od </a:t>
            </a:r>
            <a:r>
              <a:rPr lang="en-US" sz="2200" dirty="0" err="1">
                <a:latin typeface="Trebuchet MS" panose="020B0603020202020204" pitchFamily="34" charset="0"/>
              </a:rPr>
              <a:t>stakla</a:t>
            </a:r>
            <a:r>
              <a:rPr lang="en-US" sz="2200" dirty="0">
                <a:latin typeface="Trebuchet MS" panose="020B0603020202020204" pitchFamily="34" charset="0"/>
              </a:rPr>
              <a:t>, </a:t>
            </a:r>
            <a:r>
              <a:rPr lang="en-US" sz="2200" dirty="0" err="1">
                <a:latin typeface="Trebuchet MS" panose="020B0603020202020204" pitchFamily="34" charset="0"/>
              </a:rPr>
              <a:t>keramike</a:t>
            </a:r>
            <a:r>
              <a:rPr lang="en-US" sz="2200" dirty="0">
                <a:latin typeface="Trebuchet MS" panose="020B0603020202020204" pitchFamily="34" charset="0"/>
              </a:rPr>
              <a:t> </a:t>
            </a:r>
            <a:r>
              <a:rPr lang="en-US" sz="2200" dirty="0" err="1">
                <a:latin typeface="Trebuchet MS" panose="020B0603020202020204" pitchFamily="34" charset="0"/>
              </a:rPr>
              <a:t>i</a:t>
            </a:r>
            <a:r>
              <a:rPr lang="en-US" sz="2200" dirty="0">
                <a:latin typeface="Trebuchet MS" panose="020B0603020202020204" pitchFamily="34" charset="0"/>
              </a:rPr>
              <a:t> </a:t>
            </a:r>
            <a:r>
              <a:rPr lang="en-US" sz="2200" dirty="0" err="1">
                <a:latin typeface="Trebuchet MS" panose="020B0603020202020204" pitchFamily="34" charset="0"/>
              </a:rPr>
              <a:t>metala</a:t>
            </a:r>
            <a:endParaRPr lang="hr-HR" sz="2200" dirty="0">
              <a:latin typeface="Trebuchet MS" panose="020B0603020202020204" pitchFamily="34" charset="0"/>
            </a:endParaRPr>
          </a:p>
        </p:txBody>
      </p:sp>
      <p:sp>
        <p:nvSpPr>
          <p:cNvPr id="5" name="Pravokutnik 4"/>
          <p:cNvSpPr/>
          <p:nvPr/>
        </p:nvSpPr>
        <p:spPr>
          <a:xfrm>
            <a:off x="10585524" y="602428"/>
            <a:ext cx="1595718" cy="1366221"/>
          </a:xfrm>
          <a:prstGeom prst="rect">
            <a:avLst/>
          </a:prstGeom>
          <a:solidFill>
            <a:srgbClr val="262626"/>
          </a:solidFill>
          <a:ln>
            <a:solidFill>
              <a:srgbClr val="2626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91594" y="2219114"/>
            <a:ext cx="3804234" cy="43346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Elipsa 3"/>
          <p:cNvSpPr/>
          <p:nvPr/>
        </p:nvSpPr>
        <p:spPr>
          <a:xfrm>
            <a:off x="6966898" y="3794758"/>
            <a:ext cx="1183341" cy="1183341"/>
          </a:xfrm>
          <a:prstGeom prst="ellipse">
            <a:avLst/>
          </a:prstGeom>
          <a:noFill/>
          <a:ln>
            <a:solidFill>
              <a:schemeClr val="tx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7" name="Elipsa 6"/>
          <p:cNvSpPr/>
          <p:nvPr/>
        </p:nvSpPr>
        <p:spPr>
          <a:xfrm>
            <a:off x="9870180" y="4386429"/>
            <a:ext cx="825648" cy="82564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8" name="Elipsa 7"/>
          <p:cNvSpPr/>
          <p:nvPr/>
        </p:nvSpPr>
        <p:spPr>
          <a:xfrm>
            <a:off x="8787717" y="3446061"/>
            <a:ext cx="1427154" cy="1427154"/>
          </a:xfrm>
          <a:prstGeom prst="ellipse">
            <a:avLst/>
          </a:prstGeom>
          <a:noFill/>
          <a:ln>
            <a:solidFill>
              <a:schemeClr val="tx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870354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Trebuchet MS" panose="020B0603020202020204" pitchFamily="34" charset="0"/>
              </a:rPr>
              <a:t>Paleta</a:t>
            </a:r>
            <a:r>
              <a:rPr lang="en-US" dirty="0">
                <a:latin typeface="Trebuchet MS" panose="020B0603020202020204" pitchFamily="34" charset="0"/>
              </a:rPr>
              <a:t> </a:t>
            </a:r>
            <a:r>
              <a:rPr lang="en-US" dirty="0" err="1">
                <a:latin typeface="Trebuchet MS" panose="020B0603020202020204" pitchFamily="34" charset="0"/>
              </a:rPr>
              <a:t>boja</a:t>
            </a:r>
            <a:endParaRPr lang="hr-HR" dirty="0">
              <a:latin typeface="Trebuchet MS" panose="020B0603020202020204" pitchFamily="34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680321" y="2505456"/>
            <a:ext cx="5415679" cy="3599316"/>
          </a:xfrm>
        </p:spPr>
        <p:txBody>
          <a:bodyPr>
            <a:normAutofit/>
          </a:bodyPr>
          <a:lstStyle/>
          <a:p>
            <a:pPr>
              <a:buClr>
                <a:schemeClr val="tx1">
                  <a:lumMod val="75000"/>
                </a:schemeClr>
              </a:buClr>
            </a:pPr>
            <a:r>
              <a:rPr lang="en-US" sz="2200" dirty="0" err="1">
                <a:latin typeface="Trebuchet MS" panose="020B0603020202020204" pitchFamily="34" charset="0"/>
              </a:rPr>
              <a:t>Svaki</a:t>
            </a:r>
            <a:r>
              <a:rPr lang="en-US" sz="2200" dirty="0">
                <a:latin typeface="Trebuchet MS" panose="020B0603020202020204" pitchFamily="34" charset="0"/>
              </a:rPr>
              <a:t> </a:t>
            </a:r>
            <a:r>
              <a:rPr lang="en-US" sz="2200" dirty="0" err="1">
                <a:latin typeface="Trebuchet MS" panose="020B0603020202020204" pitchFamily="34" charset="0"/>
              </a:rPr>
              <a:t>motiv</a:t>
            </a:r>
            <a:r>
              <a:rPr lang="en-US" sz="2200" dirty="0">
                <a:latin typeface="Trebuchet MS" panose="020B0603020202020204" pitchFamily="34" charset="0"/>
              </a:rPr>
              <a:t> u </a:t>
            </a:r>
            <a:r>
              <a:rPr lang="en-US" sz="2200" dirty="0" err="1">
                <a:latin typeface="Trebuchet MS" panose="020B0603020202020204" pitchFamily="34" charset="0"/>
              </a:rPr>
              <a:t>pozadini</a:t>
            </a:r>
            <a:r>
              <a:rPr lang="en-US" sz="2200" dirty="0">
                <a:latin typeface="Trebuchet MS" panose="020B0603020202020204" pitchFamily="34" charset="0"/>
              </a:rPr>
              <a:t> je </a:t>
            </a:r>
            <a:r>
              <a:rPr lang="en-US" sz="2200" dirty="0" err="1">
                <a:latin typeface="Trebuchet MS" panose="020B0603020202020204" pitchFamily="34" charset="0"/>
              </a:rPr>
              <a:t>crven</a:t>
            </a:r>
            <a:r>
              <a:rPr lang="en-US" sz="2200" dirty="0">
                <a:latin typeface="Trebuchet MS" panose="020B0603020202020204" pitchFamily="34" charset="0"/>
              </a:rPr>
              <a:t> </a:t>
            </a:r>
            <a:r>
              <a:rPr lang="en-US" sz="2200" dirty="0" err="1">
                <a:latin typeface="Trebuchet MS" panose="020B0603020202020204" pitchFamily="34" charset="0"/>
              </a:rPr>
              <a:t>što</a:t>
            </a:r>
            <a:r>
              <a:rPr lang="en-US" sz="2200" dirty="0">
                <a:latin typeface="Trebuchet MS" panose="020B0603020202020204" pitchFamily="34" charset="0"/>
              </a:rPr>
              <a:t> </a:t>
            </a:r>
            <a:r>
              <a:rPr lang="en-US" sz="2200" dirty="0" err="1">
                <a:latin typeface="Trebuchet MS" panose="020B0603020202020204" pitchFamily="34" charset="0"/>
              </a:rPr>
              <a:t>znaci</a:t>
            </a:r>
            <a:r>
              <a:rPr lang="en-US" sz="2200" dirty="0">
                <a:latin typeface="Trebuchet MS" panose="020B0603020202020204" pitchFamily="34" charset="0"/>
              </a:rPr>
              <a:t> da </a:t>
            </a:r>
            <a:r>
              <a:rPr lang="en-US" sz="2200" dirty="0" err="1">
                <a:latin typeface="Trebuchet MS" panose="020B0603020202020204" pitchFamily="34" charset="0"/>
              </a:rPr>
              <a:t>nije</a:t>
            </a:r>
            <a:r>
              <a:rPr lang="en-US" sz="2200" dirty="0">
                <a:latin typeface="Trebuchet MS" panose="020B0603020202020204" pitchFamily="34" charset="0"/>
              </a:rPr>
              <a:t> </a:t>
            </a:r>
            <a:r>
              <a:rPr lang="en-US" sz="2200" dirty="0" err="1">
                <a:latin typeface="Trebuchet MS" panose="020B0603020202020204" pitchFamily="34" charset="0"/>
              </a:rPr>
              <a:t>toliko</a:t>
            </a:r>
            <a:r>
              <a:rPr lang="en-US" sz="2200" dirty="0">
                <a:latin typeface="Trebuchet MS" panose="020B0603020202020204" pitchFamily="34" charset="0"/>
              </a:rPr>
              <a:t> </a:t>
            </a:r>
            <a:r>
              <a:rPr lang="en-US" sz="2200" dirty="0" err="1">
                <a:latin typeface="Trebuchet MS" panose="020B0603020202020204" pitchFamily="34" charset="0"/>
              </a:rPr>
              <a:t>izražen</a:t>
            </a:r>
            <a:r>
              <a:rPr lang="en-US" sz="2200" dirty="0">
                <a:latin typeface="Trebuchet MS" panose="020B0603020202020204" pitchFamily="34" charset="0"/>
              </a:rPr>
              <a:t> </a:t>
            </a:r>
            <a:r>
              <a:rPr lang="en-US" sz="2200" dirty="0" err="1">
                <a:latin typeface="Trebuchet MS" panose="020B0603020202020204" pitchFamily="34" charset="0"/>
              </a:rPr>
              <a:t>te</a:t>
            </a:r>
            <a:r>
              <a:rPr lang="en-US" sz="2200" dirty="0">
                <a:latin typeface="Trebuchet MS" panose="020B0603020202020204" pitchFamily="34" charset="0"/>
              </a:rPr>
              <a:t> da se topi </a:t>
            </a:r>
            <a:r>
              <a:rPr lang="en-US" sz="2200" dirty="0" err="1">
                <a:latin typeface="Trebuchet MS" panose="020B0603020202020204" pitchFamily="34" charset="0"/>
              </a:rPr>
              <a:t>sa</a:t>
            </a:r>
            <a:r>
              <a:rPr lang="en-US" sz="2200" dirty="0">
                <a:latin typeface="Trebuchet MS" panose="020B0603020202020204" pitchFamily="34" charset="0"/>
              </a:rPr>
              <a:t> </a:t>
            </a:r>
            <a:r>
              <a:rPr lang="en-US" sz="2200" dirty="0" err="1">
                <a:latin typeface="Trebuchet MS" panose="020B0603020202020204" pitchFamily="34" charset="0"/>
              </a:rPr>
              <a:t>bojom</a:t>
            </a:r>
            <a:r>
              <a:rPr lang="en-US" sz="2200" dirty="0">
                <a:latin typeface="Trebuchet MS" panose="020B0603020202020204" pitchFamily="34" charset="0"/>
              </a:rPr>
              <a:t> </a:t>
            </a:r>
            <a:r>
              <a:rPr lang="en-US" sz="2200" dirty="0" err="1">
                <a:latin typeface="Trebuchet MS" panose="020B0603020202020204" pitchFamily="34" charset="0"/>
              </a:rPr>
              <a:t>zida</a:t>
            </a:r>
            <a:endParaRPr lang="hr-HR" sz="2200" dirty="0">
              <a:latin typeface="Trebuchet MS" panose="020B0603020202020204" pitchFamily="34" charset="0"/>
            </a:endParaRPr>
          </a:p>
          <a:p>
            <a:pPr>
              <a:buClr>
                <a:schemeClr val="tx1">
                  <a:lumMod val="75000"/>
                </a:schemeClr>
              </a:buClr>
            </a:pPr>
            <a:endParaRPr lang="en-US" sz="2200" dirty="0">
              <a:latin typeface="Trebuchet MS" panose="020B0603020202020204" pitchFamily="34" charset="0"/>
            </a:endParaRPr>
          </a:p>
          <a:p>
            <a:pPr>
              <a:buClr>
                <a:schemeClr val="tx1">
                  <a:lumMod val="75000"/>
                </a:schemeClr>
              </a:buClr>
            </a:pPr>
            <a:r>
              <a:rPr lang="en-US" sz="2200" dirty="0" err="1">
                <a:latin typeface="Trebuchet MS" panose="020B0603020202020204" pitchFamily="34" charset="0"/>
              </a:rPr>
              <a:t>Korišten</a:t>
            </a:r>
            <a:r>
              <a:rPr lang="en-US" sz="2200" dirty="0">
                <a:latin typeface="Trebuchet MS" panose="020B0603020202020204" pitchFamily="34" charset="0"/>
              </a:rPr>
              <a:t> je </a:t>
            </a:r>
            <a:r>
              <a:rPr lang="en-US" sz="2200" dirty="0" err="1">
                <a:latin typeface="Trebuchet MS" panose="020B0603020202020204" pitchFamily="34" charset="0"/>
              </a:rPr>
              <a:t>komplementarni</a:t>
            </a:r>
            <a:r>
              <a:rPr lang="en-US" sz="2200" dirty="0">
                <a:latin typeface="Trebuchet MS" panose="020B0603020202020204" pitchFamily="34" charset="0"/>
              </a:rPr>
              <a:t> </a:t>
            </a:r>
            <a:r>
              <a:rPr lang="en-US" sz="2200" dirty="0" err="1">
                <a:latin typeface="Trebuchet MS" panose="020B0603020202020204" pitchFamily="34" charset="0"/>
              </a:rPr>
              <a:t>kontrast</a:t>
            </a:r>
            <a:r>
              <a:rPr lang="en-US" sz="2200" dirty="0">
                <a:latin typeface="Trebuchet MS" panose="020B0603020202020204" pitchFamily="34" charset="0"/>
              </a:rPr>
              <a:t> </a:t>
            </a:r>
            <a:r>
              <a:rPr lang="en-US" sz="2200" dirty="0" err="1">
                <a:latin typeface="Trebuchet MS" panose="020B0603020202020204" pitchFamily="34" charset="0"/>
              </a:rPr>
              <a:t>crvene</a:t>
            </a:r>
            <a:r>
              <a:rPr lang="en-US" sz="2200" dirty="0">
                <a:latin typeface="Trebuchet MS" panose="020B0603020202020204" pitchFamily="34" charset="0"/>
              </a:rPr>
              <a:t> </a:t>
            </a:r>
            <a:r>
              <a:rPr lang="en-US" sz="2200" dirty="0" err="1">
                <a:latin typeface="Trebuchet MS" panose="020B0603020202020204" pitchFamily="34" charset="0"/>
              </a:rPr>
              <a:t>i</a:t>
            </a:r>
            <a:r>
              <a:rPr lang="en-US" sz="2200" dirty="0">
                <a:latin typeface="Trebuchet MS" panose="020B0603020202020204" pitchFamily="34" charset="0"/>
              </a:rPr>
              <a:t> </a:t>
            </a:r>
            <a:r>
              <a:rPr lang="en-US" sz="2200" dirty="0" err="1">
                <a:latin typeface="Trebuchet MS" panose="020B0603020202020204" pitchFamily="34" charset="0"/>
              </a:rPr>
              <a:t>zelene</a:t>
            </a:r>
            <a:r>
              <a:rPr lang="en-US" sz="2200" dirty="0">
                <a:latin typeface="Trebuchet MS" panose="020B0603020202020204" pitchFamily="34" charset="0"/>
              </a:rPr>
              <a:t> </a:t>
            </a:r>
            <a:r>
              <a:rPr lang="en-US" sz="2200" dirty="0" err="1">
                <a:latin typeface="Trebuchet MS" panose="020B0603020202020204" pitchFamily="34" charset="0"/>
              </a:rPr>
              <a:t>kojega</a:t>
            </a:r>
            <a:r>
              <a:rPr lang="en-US" sz="2200" dirty="0">
                <a:latin typeface="Trebuchet MS" panose="020B0603020202020204" pitchFamily="34" charset="0"/>
              </a:rPr>
              <a:t> </a:t>
            </a:r>
            <a:r>
              <a:rPr lang="en-US" sz="2200" dirty="0" err="1">
                <a:latin typeface="Trebuchet MS" panose="020B0603020202020204" pitchFamily="34" charset="0"/>
              </a:rPr>
              <a:t>možemo</a:t>
            </a:r>
            <a:r>
              <a:rPr lang="en-US" sz="2200" dirty="0">
                <a:latin typeface="Trebuchet MS" panose="020B0603020202020204" pitchFamily="34" charset="0"/>
              </a:rPr>
              <a:t> </a:t>
            </a:r>
            <a:r>
              <a:rPr lang="en-US" sz="2200" dirty="0" err="1">
                <a:latin typeface="Trebuchet MS" panose="020B0603020202020204" pitchFamily="34" charset="0"/>
              </a:rPr>
              <a:t>vidjeti</a:t>
            </a:r>
            <a:r>
              <a:rPr lang="en-US" sz="2200" dirty="0">
                <a:latin typeface="Trebuchet MS" panose="020B0603020202020204" pitchFamily="34" charset="0"/>
              </a:rPr>
              <a:t> </a:t>
            </a:r>
            <a:r>
              <a:rPr lang="en-US" sz="2200" dirty="0" err="1">
                <a:latin typeface="Trebuchet MS" panose="020B0603020202020204" pitchFamily="34" charset="0"/>
              </a:rPr>
              <a:t>između</a:t>
            </a:r>
            <a:r>
              <a:rPr lang="en-US" sz="2200" dirty="0">
                <a:latin typeface="Trebuchet MS" panose="020B0603020202020204" pitchFamily="34" charset="0"/>
              </a:rPr>
              <a:t> </a:t>
            </a:r>
            <a:r>
              <a:rPr lang="en-US" sz="2200" dirty="0" err="1">
                <a:latin typeface="Trebuchet MS" panose="020B0603020202020204" pitchFamily="34" charset="0"/>
              </a:rPr>
              <a:t>pozadine</a:t>
            </a:r>
            <a:r>
              <a:rPr lang="en-US" sz="2200" dirty="0">
                <a:latin typeface="Trebuchet MS" panose="020B0603020202020204" pitchFamily="34" charset="0"/>
              </a:rPr>
              <a:t>, </a:t>
            </a:r>
            <a:r>
              <a:rPr lang="en-US" sz="2200" dirty="0" err="1">
                <a:latin typeface="Trebuchet MS" panose="020B0603020202020204" pitchFamily="34" charset="0"/>
              </a:rPr>
              <a:t>vaze</a:t>
            </a:r>
            <a:r>
              <a:rPr lang="en-US" sz="2200" dirty="0">
                <a:latin typeface="Trebuchet MS" panose="020B0603020202020204" pitchFamily="34" charset="0"/>
              </a:rPr>
              <a:t> </a:t>
            </a:r>
            <a:r>
              <a:rPr lang="en-US" sz="2200" dirty="0" err="1">
                <a:latin typeface="Trebuchet MS" panose="020B0603020202020204" pitchFamily="34" charset="0"/>
              </a:rPr>
              <a:t>i</a:t>
            </a:r>
            <a:r>
              <a:rPr lang="en-US" sz="2200" dirty="0">
                <a:latin typeface="Trebuchet MS" panose="020B0603020202020204" pitchFamily="34" charset="0"/>
              </a:rPr>
              <a:t> paprika</a:t>
            </a:r>
          </a:p>
          <a:p>
            <a:endParaRPr lang="en-US" dirty="0">
              <a:latin typeface="Trebuchet MS" panose="020B0603020202020204" pitchFamily="34" charset="0"/>
            </a:endParaRPr>
          </a:p>
          <a:p>
            <a:endParaRPr lang="hr-HR" dirty="0">
              <a:latin typeface="Trebuchet MS" panose="020B0603020202020204" pitchFamily="34" charset="0"/>
            </a:endParaRPr>
          </a:p>
        </p:txBody>
      </p:sp>
      <p:sp>
        <p:nvSpPr>
          <p:cNvPr id="5" name="Pravokutnik 4"/>
          <p:cNvSpPr/>
          <p:nvPr/>
        </p:nvSpPr>
        <p:spPr>
          <a:xfrm>
            <a:off x="10585524" y="602428"/>
            <a:ext cx="1595718" cy="1366221"/>
          </a:xfrm>
          <a:prstGeom prst="rect">
            <a:avLst/>
          </a:prstGeom>
          <a:solidFill>
            <a:srgbClr val="262626"/>
          </a:solidFill>
          <a:ln>
            <a:solidFill>
              <a:srgbClr val="2626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A4B03C95-3D17-4C81-877C-E607A18D36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91594" y="2219114"/>
            <a:ext cx="3804234" cy="43346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Elipsa 3">
            <a:extLst>
              <a:ext uri="{FF2B5EF4-FFF2-40B4-BE49-F238E27FC236}">
                <a16:creationId xmlns:a16="http://schemas.microsoft.com/office/drawing/2014/main" id="{47EB589F-23A0-48A9-B503-64151785F6D2}"/>
              </a:ext>
            </a:extLst>
          </p:cNvPr>
          <p:cNvSpPr/>
          <p:nvPr/>
        </p:nvSpPr>
        <p:spPr>
          <a:xfrm>
            <a:off x="6230603" y="2381693"/>
            <a:ext cx="882502" cy="882502"/>
          </a:xfrm>
          <a:prstGeom prst="ellipse">
            <a:avLst/>
          </a:prstGeom>
          <a:solidFill>
            <a:srgbClr val="2413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8" name="Elipsa 7">
            <a:extLst>
              <a:ext uri="{FF2B5EF4-FFF2-40B4-BE49-F238E27FC236}">
                <a16:creationId xmlns:a16="http://schemas.microsoft.com/office/drawing/2014/main" id="{E975DC2E-EB7A-438F-949D-A5A71F6982BF}"/>
              </a:ext>
            </a:extLst>
          </p:cNvPr>
          <p:cNvSpPr/>
          <p:nvPr/>
        </p:nvSpPr>
        <p:spPr>
          <a:xfrm>
            <a:off x="6230603" y="5330455"/>
            <a:ext cx="882502" cy="882502"/>
          </a:xfrm>
          <a:prstGeom prst="ellipse">
            <a:avLst/>
          </a:prstGeom>
          <a:solidFill>
            <a:srgbClr val="F8EB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9" name="Elipsa 8">
            <a:extLst>
              <a:ext uri="{FF2B5EF4-FFF2-40B4-BE49-F238E27FC236}">
                <a16:creationId xmlns:a16="http://schemas.microsoft.com/office/drawing/2014/main" id="{EDD0CD33-5616-4564-9446-816EC04BF86C}"/>
              </a:ext>
            </a:extLst>
          </p:cNvPr>
          <p:cNvSpPr/>
          <p:nvPr/>
        </p:nvSpPr>
        <p:spPr>
          <a:xfrm>
            <a:off x="10269466" y="2987749"/>
            <a:ext cx="882502" cy="882502"/>
          </a:xfrm>
          <a:prstGeom prst="ellipse">
            <a:avLst/>
          </a:prstGeom>
          <a:solidFill>
            <a:srgbClr val="5D29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0" name="Elipsa 9">
            <a:extLst>
              <a:ext uri="{FF2B5EF4-FFF2-40B4-BE49-F238E27FC236}">
                <a16:creationId xmlns:a16="http://schemas.microsoft.com/office/drawing/2014/main" id="{36C16F55-AA71-4CBA-94AB-A54C23414969}"/>
              </a:ext>
            </a:extLst>
          </p:cNvPr>
          <p:cNvSpPr/>
          <p:nvPr/>
        </p:nvSpPr>
        <p:spPr>
          <a:xfrm>
            <a:off x="10254577" y="4006849"/>
            <a:ext cx="882502" cy="882502"/>
          </a:xfrm>
          <a:prstGeom prst="ellipse">
            <a:avLst/>
          </a:prstGeom>
          <a:solidFill>
            <a:srgbClr val="344B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20003417"/>
      </p:ext>
    </p:extLst>
  </p:cSld>
  <p:clrMapOvr>
    <a:masterClrMapping/>
  </p:clrMapOvr>
</p:sld>
</file>

<file path=ppt/theme/theme1.xml><?xml version="1.0" encoding="utf-8"?>
<a:theme xmlns:a="http://schemas.openxmlformats.org/drawingml/2006/main" name="Berlin">
  <a:themeElements>
    <a:clrScheme name="Sivi tonovi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E21F85F6D5965848A3390D361EF61B15" ma:contentTypeVersion="2" ma:contentTypeDescription="Stvaranje novog dokumenta." ma:contentTypeScope="" ma:versionID="203a313fc8d9cfe237cf94ba580cf4eb">
  <xsd:schema xmlns:xsd="http://www.w3.org/2001/XMLSchema" xmlns:xs="http://www.w3.org/2001/XMLSchema" xmlns:p="http://schemas.microsoft.com/office/2006/metadata/properties" xmlns:ns2="91a6777d-a267-4f6a-b982-d18cce04d3e7" targetNamespace="http://schemas.microsoft.com/office/2006/metadata/properties" ma:root="true" ma:fieldsID="f5c500a761044aca8a46598656aa5155" ns2:_="">
    <xsd:import namespace="91a6777d-a267-4f6a-b982-d18cce04d3e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1a6777d-a267-4f6a-b982-d18cce04d3e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Vrsta sadržaja"/>
        <xsd:element ref="dc:title" minOccurs="0" maxOccurs="1" ma:index="4" ma:displayName="Naslov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4C8D87D-64E3-49C4-B9FF-40FAA6BB3B9C}">
  <ds:schemaRefs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http://purl.org/dc/dcmitype/"/>
    <ds:schemaRef ds:uri="16c05727-aa75-4e4a-9b5f-8a80a1165891"/>
    <ds:schemaRef ds:uri="71af3243-3dd4-4a8d-8c0d-dd76da1f02a5"/>
    <ds:schemaRef ds:uri="http://schemas.microsoft.com/office/2006/metadata/properties"/>
    <ds:schemaRef ds:uri="http://www.w3.org/XML/1998/namespace"/>
    <ds:schemaRef ds:uri="http://schemas.openxmlformats.org/package/2006/metadata/core-properties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5843B3F5-6B33-4E6C-99DB-B6E6970FB93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CF427C0-1EF0-431E-BEAC-DC0A68130103}"/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TM04033917[[fn=Berlin]]</Template>
  <TotalTime>0</TotalTime>
  <Words>830</Words>
  <Application>Microsoft Office PowerPoint</Application>
  <PresentationFormat>Široki zaslon</PresentationFormat>
  <Paragraphs>112</Paragraphs>
  <Slides>21</Slides>
  <Notes>2</Notes>
  <HiddenSlides>0</HiddenSlides>
  <MMClips>0</MMClips>
  <ScaleCrop>false</ScaleCrop>
  <HeadingPairs>
    <vt:vector size="6" baseType="variant">
      <vt:variant>
        <vt:lpstr>Korišteni fontovi</vt:lpstr>
      </vt:variant>
      <vt:variant>
        <vt:i4>4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21</vt:i4>
      </vt:variant>
    </vt:vector>
  </HeadingPairs>
  <TitlesOfParts>
    <vt:vector size="26" baseType="lpstr">
      <vt:lpstr>Arial</vt:lpstr>
      <vt:lpstr>Calibri</vt:lpstr>
      <vt:lpstr>Montserrat Medium</vt:lpstr>
      <vt:lpstr>Trebuchet MS</vt:lpstr>
      <vt:lpstr>Berlin</vt:lpstr>
      <vt:lpstr>Robert Auer</vt:lpstr>
      <vt:lpstr>ROBERT AUER (27. studenog 1873. - 8. ožujka 1952.)</vt:lpstr>
      <vt:lpstr>ROBERT AUER (27. studenog 1873. - 8. ožujka 1952.)</vt:lpstr>
      <vt:lpstr>JOSIP KLARICA (rođen 1946.) </vt:lpstr>
      <vt:lpstr>JOSIP KLARICA (rođen 1946.) </vt:lpstr>
      <vt:lpstr>Formalna analiza</vt:lpstr>
      <vt:lpstr>PowerPoint prezentacija</vt:lpstr>
      <vt:lpstr>Paleta boja</vt:lpstr>
      <vt:lpstr>Paleta boja</vt:lpstr>
      <vt:lpstr>Paleta boja</vt:lpstr>
      <vt:lpstr>Kompozicija i raspored motiva</vt:lpstr>
      <vt:lpstr>Kompozicija i raspored motiva</vt:lpstr>
      <vt:lpstr>Kompozicija i raspored motiva</vt:lpstr>
      <vt:lpstr>Kompozicija i raspored motiva</vt:lpstr>
      <vt:lpstr>Rukopis/faktura</vt:lpstr>
      <vt:lpstr>Rukopis/faktura</vt:lpstr>
      <vt:lpstr>Vježba- križaljka</vt:lpstr>
      <vt:lpstr>Rješenja križaljke</vt:lpstr>
      <vt:lpstr>Vježba- primjena naučenog</vt:lpstr>
      <vt:lpstr>PowerPoint prezentacija</vt:lpstr>
      <vt:lpstr>Hvala na pažnji!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2021-10-06T07:09:08Z</dcterms:created>
  <dcterms:modified xsi:type="dcterms:W3CDTF">2021-11-04T15:24:59Z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0x010100E21F85F6D5965848A3390D361EF61B15</vt:lpwstr>
  </property>
</Properties>
</file>