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5" r:id="rId3"/>
    <p:sldId id="263" r:id="rId4"/>
    <p:sldId id="266" r:id="rId5"/>
    <p:sldId id="264" r:id="rId6"/>
    <p:sldId id="267" r:id="rId7"/>
    <p:sldId id="268" r:id="rId8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82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ableStyles" Target="tableStyle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heme" Target="theme/theme1.xml" /><Relationship Id="rId5" Type="http://schemas.openxmlformats.org/officeDocument/2006/relationships/slide" Target="slides/slide4.xml" /><Relationship Id="rId10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002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2335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974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7247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1995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4458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6495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4441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900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7308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3/2/2022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9235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5725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7.jpeg" /><Relationship Id="rId5" Type="http://schemas.openxmlformats.org/officeDocument/2006/relationships/image" Target="../media/image6.jpeg" /><Relationship Id="rId4" Type="http://schemas.openxmlformats.org/officeDocument/2006/relationships/image" Target="../media/image5.jpe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0.jpe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5.jpeg" /><Relationship Id="rId5" Type="http://schemas.openxmlformats.org/officeDocument/2006/relationships/image" Target="../media/image14.jpeg" /><Relationship Id="rId4" Type="http://schemas.openxmlformats.org/officeDocument/2006/relationships/image" Target="../media/image13.jpe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8.jpe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 /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22.jpeg" /><Relationship Id="rId4" Type="http://schemas.openxmlformats.org/officeDocument/2006/relationships/image" Target="../media/image21.jpe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 /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26.jpeg" /><Relationship Id="rId4" Type="http://schemas.openxmlformats.org/officeDocument/2006/relationships/image" Target="../media/image25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2987824" y="3573015"/>
            <a:ext cx="373050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hr-BA" sz="6000" b="1" kern="0" dirty="0" err="1">
                <a:ln w="12700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gradFill flip="none" rotWithShape="1">
                  <a:gsLst>
                    <a:gs pos="0">
                      <a:srgbClr val="F79646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F79646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F79646">
                        <a:lumMod val="50000"/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 Light" pitchFamily="34" charset="0"/>
                <a:cs typeface="Calibri Light" pitchFamily="34" charset="0"/>
              </a:rPr>
              <a:t>ERASMUS</a:t>
            </a:r>
            <a:r>
              <a:rPr lang="hr-BA" sz="6000" b="1" kern="0" dirty="0">
                <a:ln w="12700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gradFill flip="none" rotWithShape="1">
                  <a:gsLst>
                    <a:gs pos="0">
                      <a:srgbClr val="F79646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F79646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F79646">
                        <a:lumMod val="50000"/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 Light" pitchFamily="34" charset="0"/>
                <a:cs typeface="Calibri Light" pitchFamily="34" charset="0"/>
              </a:rPr>
              <a:t> +</a:t>
            </a:r>
            <a:endParaRPr lang="hr-BA" kern="0" dirty="0">
              <a:solidFill>
                <a:sysClr val="windowText" lastClr="000000"/>
              </a:solidFill>
            </a:endParaRPr>
          </a:p>
        </p:txBody>
      </p:sp>
      <p:sp>
        <p:nvSpPr>
          <p:cNvPr id="5" name="Pravokutnik 4"/>
          <p:cNvSpPr/>
          <p:nvPr/>
        </p:nvSpPr>
        <p:spPr>
          <a:xfrm>
            <a:off x="3446199" y="5289752"/>
            <a:ext cx="53174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hr-BA" sz="4400" b="1" kern="0" dirty="0" err="1">
                <a:ln w="12700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gradFill flip="none" rotWithShape="1">
                  <a:gsLst>
                    <a:gs pos="0">
                      <a:srgbClr val="F79646">
                        <a:shade val="30000"/>
                        <a:satMod val="115000"/>
                        <a:lumMod val="50000"/>
                        <a:alpha val="0"/>
                      </a:srgbClr>
                    </a:gs>
                    <a:gs pos="50000">
                      <a:srgbClr val="F79646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F79646">
                        <a:lumMod val="50000"/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 Light" pitchFamily="34" charset="0"/>
                <a:cs typeface="Calibri Light" pitchFamily="34" charset="0"/>
              </a:rPr>
              <a:t>The</a:t>
            </a:r>
            <a:r>
              <a:rPr lang="hr-BA" sz="4400" b="1" kern="0" dirty="0">
                <a:ln w="12700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gradFill flip="none" rotWithShape="1">
                  <a:gsLst>
                    <a:gs pos="0">
                      <a:srgbClr val="F79646">
                        <a:shade val="30000"/>
                        <a:satMod val="115000"/>
                        <a:lumMod val="50000"/>
                        <a:alpha val="0"/>
                      </a:srgbClr>
                    </a:gs>
                    <a:gs pos="50000">
                      <a:srgbClr val="F79646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F79646">
                        <a:lumMod val="50000"/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 Light" pitchFamily="34" charset="0"/>
                <a:cs typeface="Calibri Light" pitchFamily="34" charset="0"/>
              </a:rPr>
              <a:t> </a:t>
            </a:r>
            <a:r>
              <a:rPr lang="hr-BA" sz="4400" b="1" kern="0" dirty="0" err="1">
                <a:ln w="12700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gradFill flip="none" rotWithShape="1">
                  <a:gsLst>
                    <a:gs pos="0">
                      <a:srgbClr val="F79646">
                        <a:shade val="30000"/>
                        <a:satMod val="115000"/>
                        <a:lumMod val="50000"/>
                        <a:alpha val="0"/>
                      </a:srgbClr>
                    </a:gs>
                    <a:gs pos="50000">
                      <a:srgbClr val="F79646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F79646">
                        <a:lumMod val="50000"/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 Light" pitchFamily="34" charset="0"/>
                <a:cs typeface="Calibri Light" pitchFamily="34" charset="0"/>
              </a:rPr>
              <a:t>textile</a:t>
            </a:r>
            <a:r>
              <a:rPr lang="hr-BA" sz="4400" b="1" kern="0" dirty="0">
                <a:ln w="12700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gradFill flip="none" rotWithShape="1">
                  <a:gsLst>
                    <a:gs pos="0">
                      <a:srgbClr val="F79646">
                        <a:shade val="30000"/>
                        <a:satMod val="115000"/>
                        <a:lumMod val="50000"/>
                        <a:alpha val="0"/>
                      </a:srgbClr>
                    </a:gs>
                    <a:gs pos="50000">
                      <a:srgbClr val="F79646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F79646">
                        <a:lumMod val="50000"/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 Light" pitchFamily="34" charset="0"/>
                <a:cs typeface="Calibri Light" pitchFamily="34" charset="0"/>
              </a:rPr>
              <a:t> </a:t>
            </a:r>
            <a:r>
              <a:rPr lang="hr-BA" sz="4400" b="1" kern="0" dirty="0" err="1">
                <a:ln w="12700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gradFill flip="none" rotWithShape="1">
                  <a:gsLst>
                    <a:gs pos="0">
                      <a:srgbClr val="F79646">
                        <a:shade val="30000"/>
                        <a:satMod val="115000"/>
                        <a:lumMod val="50000"/>
                        <a:alpha val="0"/>
                      </a:srgbClr>
                    </a:gs>
                    <a:gs pos="50000">
                      <a:srgbClr val="F79646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F79646">
                        <a:lumMod val="50000"/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 Light" pitchFamily="34" charset="0"/>
                <a:cs typeface="Calibri Light" pitchFamily="34" charset="0"/>
              </a:rPr>
              <a:t>department</a:t>
            </a:r>
            <a:endParaRPr lang="hr-BA" sz="4400" b="1" kern="0" dirty="0">
              <a:ln w="12700">
                <a:solidFill>
                  <a:prstClr val="black">
                    <a:lumMod val="95000"/>
                    <a:lumOff val="5000"/>
                  </a:prstClr>
                </a:solidFill>
                <a:prstDash val="solid"/>
              </a:ln>
              <a:gradFill flip="none" rotWithShape="1">
                <a:gsLst>
                  <a:gs pos="0">
                    <a:srgbClr val="F79646">
                      <a:shade val="30000"/>
                      <a:satMod val="115000"/>
                      <a:lumMod val="50000"/>
                      <a:alpha val="0"/>
                    </a:srgbClr>
                  </a:gs>
                  <a:gs pos="50000">
                    <a:srgbClr val="F79646">
                      <a:lumMod val="50000"/>
                      <a:shade val="67500"/>
                      <a:satMod val="115000"/>
                    </a:srgbClr>
                  </a:gs>
                  <a:gs pos="100000">
                    <a:srgbClr val="F79646">
                      <a:lumMod val="50000"/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 Light" pitchFamily="34" charset="0"/>
              <a:cs typeface="Calibri Light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495" y="4270152"/>
            <a:ext cx="6510337" cy="1410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46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01663-FF81-6E44-9B64-7BF91EB38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758989"/>
            <a:ext cx="9603275" cy="1094766"/>
          </a:xfrm>
        </p:spPr>
        <p:txBody>
          <a:bodyPr/>
          <a:lstStyle/>
          <a:p>
            <a:r>
              <a:rPr lang="hr-HR"/>
              <a:t>Textile design department in ŠPUD </a:t>
            </a:r>
            <a:br>
              <a:rPr lang="hr-HR"/>
            </a:br>
            <a:r>
              <a:rPr lang="hr-HR"/>
              <a:t>Pula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2E56D-96D8-9E43-A918-8314D00152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4551" y="1943708"/>
            <a:ext cx="7511710" cy="3450613"/>
          </a:xfrm>
        </p:spPr>
        <p:txBody>
          <a:bodyPr/>
          <a:lstStyle/>
          <a:p>
            <a:r>
              <a:rPr lang="hr-HR" sz="2400"/>
              <a:t>Making and designing textile and clothes</a:t>
            </a:r>
          </a:p>
          <a:p>
            <a:r>
              <a:rPr lang="hr-HR" sz="2400"/>
              <a:t>Combining modern and traditional tehniques</a:t>
            </a:r>
            <a:r>
              <a:rPr lang="hr-HR"/>
              <a:t> </a:t>
            </a:r>
          </a:p>
          <a:p>
            <a:endParaRPr lang="sr-Latn-RS"/>
          </a:p>
        </p:txBody>
      </p:sp>
      <p:pic>
        <p:nvPicPr>
          <p:cNvPr id="7" name="Picture 8" descr="D:\ERASMUS\Fotografije\Tekstilni odjel\IMG_20181030_145451.jpg">
            <a:extLst>
              <a:ext uri="{FF2B5EF4-FFF2-40B4-BE49-F238E27FC236}">
                <a16:creationId xmlns:a16="http://schemas.microsoft.com/office/drawing/2014/main" id="{8908E659-D9D6-0247-A0FD-3FD2B38D3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51" y="3185967"/>
            <a:ext cx="1571466" cy="275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D:\ERASMUS\Fotografije\Tekstilni odjel\IMG_20180413_081124.jpg">
            <a:extLst>
              <a:ext uri="{FF2B5EF4-FFF2-40B4-BE49-F238E27FC236}">
                <a16:creationId xmlns:a16="http://schemas.microsoft.com/office/drawing/2014/main" id="{C2D58DAB-76C8-1540-9B0B-A0646AD83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878" y="3171914"/>
            <a:ext cx="2069122" cy="275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D:\ERASMUS\Fotografije\Tekstilni odjel\IMG_20170912_124804.jpg">
            <a:extLst>
              <a:ext uri="{FF2B5EF4-FFF2-40B4-BE49-F238E27FC236}">
                <a16:creationId xmlns:a16="http://schemas.microsoft.com/office/drawing/2014/main" id="{8AEEC43E-79CE-2441-A8DC-23B2217A7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978" y="4657386"/>
            <a:ext cx="2297157" cy="129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D:\ERASMUS\Fotografije\Tekstilni odjel\IMG_20190117_094751.jpg">
            <a:extLst>
              <a:ext uri="{FF2B5EF4-FFF2-40B4-BE49-F238E27FC236}">
                <a16:creationId xmlns:a16="http://schemas.microsoft.com/office/drawing/2014/main" id="{AA775D0C-2E9C-1144-B4EB-DE4E273E2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966" y="3171914"/>
            <a:ext cx="2472981" cy="139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D:\Cab škola razno\Školski album 16-17\Elma, Nadia i Antonia.jpg">
            <a:extLst>
              <a:ext uri="{FF2B5EF4-FFF2-40B4-BE49-F238E27FC236}">
                <a16:creationId xmlns:a16="http://schemas.microsoft.com/office/drawing/2014/main" id="{8629EA8C-C2CE-A947-BEEF-B6B82C5AF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086" y="4655335"/>
            <a:ext cx="1749031" cy="1311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84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46619-CEED-EB4D-BA76-C982858D0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20"/>
            <a:ext cx="7514459" cy="968048"/>
          </a:xfrm>
        </p:spPr>
        <p:txBody>
          <a:bodyPr>
            <a:normAutofit fontScale="90000"/>
          </a:bodyPr>
          <a:lstStyle/>
          <a:p>
            <a:r>
              <a:rPr lang="hr-HR"/>
              <a:t>History of texTile And costume and clothing making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29374A-3B3C-424D-BFB7-1A19653B7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495" y="2033801"/>
            <a:ext cx="3554128" cy="3450613"/>
          </a:xfrm>
        </p:spPr>
        <p:txBody>
          <a:bodyPr>
            <a:normAutofit lnSpcReduction="10000"/>
          </a:bodyPr>
          <a:lstStyle/>
          <a:p>
            <a:r>
              <a:rPr lang="hr-HR" sz="2400"/>
              <a:t>Students gain knowledge about fabrics and clothes through history</a:t>
            </a:r>
          </a:p>
          <a:p>
            <a:r>
              <a:rPr lang="hr-HR" sz="2400"/>
              <a:t>Students learn about the basic techniques of clothes sewing and various usable items according to their ideas </a:t>
            </a:r>
          </a:p>
        </p:txBody>
      </p:sp>
      <p:pic>
        <p:nvPicPr>
          <p:cNvPr id="5" name="Picture 2" descr="Untitled | Fashion illustration vintage, Edwardian fashion, Vintage outfits">
            <a:extLst>
              <a:ext uri="{FF2B5EF4-FFF2-40B4-BE49-F238E27FC236}">
                <a16:creationId xmlns:a16="http://schemas.microsoft.com/office/drawing/2014/main" id="{F145E859-AD08-F246-A3D2-27DAD7B6C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570" y="2429564"/>
            <a:ext cx="1864475" cy="265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D:\Cab škola razno\Školski album 18-19\IMG-7007f04c217c64406d73228b33db971c-V.jpg">
            <a:extLst>
              <a:ext uri="{FF2B5EF4-FFF2-40B4-BE49-F238E27FC236}">
                <a16:creationId xmlns:a16="http://schemas.microsoft.com/office/drawing/2014/main" id="{0A67327F-A52E-3F42-BD47-2E1A3D82E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992" y="2375117"/>
            <a:ext cx="1112003" cy="2659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D:\Cab škola razno\Školski album 18-19\AVE CEZARE\IMG_20190621_125006.jpg">
            <a:extLst>
              <a:ext uri="{FF2B5EF4-FFF2-40B4-BE49-F238E27FC236}">
                <a16:creationId xmlns:a16="http://schemas.microsoft.com/office/drawing/2014/main" id="{C347CF67-47AF-634B-851D-F6BC87062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80995" y="2375352"/>
            <a:ext cx="1126162" cy="265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298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2643D-9D23-2D4B-AF31-5D0B88E21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711199"/>
            <a:ext cx="7516929" cy="1142555"/>
          </a:xfrm>
        </p:spPr>
        <p:txBody>
          <a:bodyPr/>
          <a:lstStyle/>
          <a:p>
            <a:r>
              <a:rPr lang="hr-HR"/>
              <a:t>Textile projection And weaving teChniques 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C9399-FBD9-344D-9895-F649848FE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455" y="1997661"/>
            <a:ext cx="3689662" cy="3821248"/>
          </a:xfrm>
        </p:spPr>
        <p:txBody>
          <a:bodyPr>
            <a:noAutofit/>
          </a:bodyPr>
          <a:lstStyle/>
          <a:p>
            <a:r>
              <a:rPr lang="hr-HR" sz="2400"/>
              <a:t>Artistic design of patterns through the principles of composition, proportion, texture and colour</a:t>
            </a:r>
          </a:p>
          <a:p>
            <a:r>
              <a:rPr lang="hr-HR" sz="2400"/>
              <a:t>Making of fabrics and woven items using modern and traditional weaving techniques </a:t>
            </a:r>
            <a:endParaRPr lang="sr-Latn-RS" sz="2400"/>
          </a:p>
        </p:txBody>
      </p:sp>
      <p:pic>
        <p:nvPicPr>
          <p:cNvPr id="5" name="Picture 7" descr="D:\MONOGRAFIJA\Gott,projektiranje\Matea Rebac – kopija – kopija.jpg">
            <a:extLst>
              <a:ext uri="{FF2B5EF4-FFF2-40B4-BE49-F238E27FC236}">
                <a16:creationId xmlns:a16="http://schemas.microsoft.com/office/drawing/2014/main" id="{D67AE73F-9F93-574B-A5B9-5B2CD57DD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767" y="2077745"/>
            <a:ext cx="2397009" cy="135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D:\MONOGRAFIJA\Gott,projektiranje\Matea Rebac – kopija.jpg">
            <a:extLst>
              <a:ext uri="{FF2B5EF4-FFF2-40B4-BE49-F238E27FC236}">
                <a16:creationId xmlns:a16="http://schemas.microsoft.com/office/drawing/2014/main" id="{70D20B62-7882-E447-B3F4-6EB4FDA4D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27776" y="2077745"/>
            <a:ext cx="2397010" cy="135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MONOGRAFIJA\Sanja\Leonida Cris Manojlovski – kopija.jpg">
            <a:extLst>
              <a:ext uri="{FF2B5EF4-FFF2-40B4-BE49-F238E27FC236}">
                <a16:creationId xmlns:a16="http://schemas.microsoft.com/office/drawing/2014/main" id="{AB2B75E8-B288-7240-BC11-B643F84D3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431" y="3652991"/>
            <a:ext cx="1625464" cy="2167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MONOGRAFIJA\Sanja\Nataly Stojanović.jpg">
            <a:extLst>
              <a:ext uri="{FF2B5EF4-FFF2-40B4-BE49-F238E27FC236}">
                <a16:creationId xmlns:a16="http://schemas.microsoft.com/office/drawing/2014/main" id="{FA549FFB-B781-6E48-8F98-5EE91A2F6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310" y="3653675"/>
            <a:ext cx="1220982" cy="216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D:\MONOGRAFIJA\Ana Marija\Nepoznato-razglednica.jpg">
            <a:extLst>
              <a:ext uri="{FF2B5EF4-FFF2-40B4-BE49-F238E27FC236}">
                <a16:creationId xmlns:a16="http://schemas.microsoft.com/office/drawing/2014/main" id="{D7C41DC4-2F4D-0744-87A5-60DBD6053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51" y="3652991"/>
            <a:ext cx="1625465" cy="2167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684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44147-0A26-1241-A4B7-E7492D372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192696"/>
            <a:ext cx="9508571" cy="661058"/>
          </a:xfrm>
        </p:spPr>
        <p:txBody>
          <a:bodyPr/>
          <a:lstStyle/>
          <a:p>
            <a:r>
              <a:rPr lang="hr-HR"/>
              <a:t>Fashion drawing and painting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97BDD-A2D6-F74B-9E7F-6CD1F86E8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129" y="2060910"/>
            <a:ext cx="3283061" cy="3450613"/>
          </a:xfrm>
        </p:spPr>
        <p:txBody>
          <a:bodyPr>
            <a:normAutofit/>
          </a:bodyPr>
          <a:lstStyle/>
          <a:p>
            <a:r>
              <a:rPr lang="hr-HR" sz="2400"/>
              <a:t>Students learn about the figure proportions and the use of visual language with the goal of independent creation of clothing collections</a:t>
            </a:r>
            <a:endParaRPr lang="sr-Latn-RS" sz="2400"/>
          </a:p>
        </p:txBody>
      </p:sp>
      <p:pic>
        <p:nvPicPr>
          <p:cNvPr id="5" name="Picture 4" descr="D:\MONOGRAFIJA\Antonela 2018\Lana Tomišić.JPG">
            <a:extLst>
              <a:ext uri="{FF2B5EF4-FFF2-40B4-BE49-F238E27FC236}">
                <a16:creationId xmlns:a16="http://schemas.microsoft.com/office/drawing/2014/main" id="{B7A05A9D-8103-714A-857B-3F21177CE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730" y="2520963"/>
            <a:ext cx="1736859" cy="253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D:\MONOGRAFIJA\Gott, modno\tekstilni.jpg">
            <a:extLst>
              <a:ext uri="{FF2B5EF4-FFF2-40B4-BE49-F238E27FC236}">
                <a16:creationId xmlns:a16="http://schemas.microsoft.com/office/drawing/2014/main" id="{B0DC2908-EE62-9440-95FA-538C535A6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755" y="2166836"/>
            <a:ext cx="1584650" cy="323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MONOGRAFIJA\Gott, modno\Dora 3.jpg">
            <a:extLst>
              <a:ext uri="{FF2B5EF4-FFF2-40B4-BE49-F238E27FC236}">
                <a16:creationId xmlns:a16="http://schemas.microsoft.com/office/drawing/2014/main" id="{16639734-8087-114C-9A94-0475404EC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571" y="2520963"/>
            <a:ext cx="1480355" cy="253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816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7A1FE-7577-4C45-BDA0-A23650A54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705129"/>
            <a:ext cx="7692421" cy="948382"/>
          </a:xfrm>
        </p:spPr>
        <p:txBody>
          <a:bodyPr>
            <a:normAutofit fontScale="90000"/>
          </a:bodyPr>
          <a:lstStyle/>
          <a:p>
            <a:r>
              <a:rPr lang="hr-HR"/>
              <a:t>Clothing construction and textile teChnology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7525F0-A6F0-3B40-9D37-646778040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94" y="1961519"/>
            <a:ext cx="8370088" cy="1467481"/>
          </a:xfrm>
        </p:spPr>
        <p:txBody>
          <a:bodyPr>
            <a:normAutofit/>
          </a:bodyPr>
          <a:lstStyle/>
          <a:p>
            <a:r>
              <a:rPr lang="hr-HR" sz="2400"/>
              <a:t>Proper way of taking body measurements</a:t>
            </a:r>
          </a:p>
          <a:p>
            <a:r>
              <a:rPr lang="hr-HR" sz="2400"/>
              <a:t>Acquiring knowledge about the kinds and ways of getting yarn of which fabric is made</a:t>
            </a:r>
            <a:endParaRPr lang="sr-Latn-RS" sz="24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7592D0-C791-ED4B-B0B7-8FE774FB8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53" y="3737007"/>
            <a:ext cx="2486727" cy="1865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38E02B42-18E0-9A4A-AB16-2C36A93C0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080" y="3708443"/>
            <a:ext cx="2581883" cy="1872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 descr="C:\Users\korisnik\Desktop\Capsleeve_measure.jpg">
            <a:extLst>
              <a:ext uri="{FF2B5EF4-FFF2-40B4-BE49-F238E27FC236}">
                <a16:creationId xmlns:a16="http://schemas.microsoft.com/office/drawing/2014/main" id="{6D69950C-6784-F340-AF16-DD6B06713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435" y="3441190"/>
            <a:ext cx="1448149" cy="240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korisnik\Downloads\IMG-b7679f725e13f9fbb50e35a73806cf9b-V.jpg">
            <a:extLst>
              <a:ext uri="{FF2B5EF4-FFF2-40B4-BE49-F238E27FC236}">
                <a16:creationId xmlns:a16="http://schemas.microsoft.com/office/drawing/2014/main" id="{C533BDEB-9D82-F744-8263-9092521B3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056" y="3157487"/>
            <a:ext cx="1505820" cy="26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061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EE5FE-5811-4A40-9E82-F28C6C8FB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075232"/>
            <a:ext cx="7565923" cy="641527"/>
          </a:xfrm>
        </p:spPr>
        <p:txBody>
          <a:bodyPr/>
          <a:lstStyle/>
          <a:p>
            <a:r>
              <a:rPr lang="hr-HR"/>
              <a:t>STUDENTS From textile department 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B0F9E-A522-F34C-9F60-9C1D045E1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490" y="2015733"/>
            <a:ext cx="8385012" cy="1083470"/>
          </a:xfrm>
        </p:spPr>
        <p:txBody>
          <a:bodyPr>
            <a:normAutofit/>
          </a:bodyPr>
          <a:lstStyle/>
          <a:p>
            <a:r>
              <a:rPr lang="hr-HR" sz="2400"/>
              <a:t>Works and creations usually are shown on school exibitions and various manifestations in the town</a:t>
            </a:r>
            <a:endParaRPr lang="sr-Latn-RS" sz="2400"/>
          </a:p>
        </p:txBody>
      </p:sp>
      <p:pic>
        <p:nvPicPr>
          <p:cNvPr id="6" name="Picture 4" descr="D:\Cab škola razno\Školski album 18-19\36420567_1569939413118135_312126045178298368_n.jpg">
            <a:extLst>
              <a:ext uri="{FF2B5EF4-FFF2-40B4-BE49-F238E27FC236}">
                <a16:creationId xmlns:a16="http://schemas.microsoft.com/office/drawing/2014/main" id="{DD817F78-B5FC-5C42-92B9-DD1270A75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09" y="3227059"/>
            <a:ext cx="1929468" cy="247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Cab škola razno\Školski album 18-19\AVE CEZARE\look_at_me_ave_cezar_2019_(1).jpg">
            <a:extLst>
              <a:ext uri="{FF2B5EF4-FFF2-40B4-BE49-F238E27FC236}">
                <a16:creationId xmlns:a16="http://schemas.microsoft.com/office/drawing/2014/main" id="{74DB5EDB-FC3A-0240-AB99-E27C8C089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282" y="4224027"/>
            <a:ext cx="2221229" cy="1482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Cab škola razno\Školski album 18-19\izložba tekstilni fotke\123236.jpg">
            <a:extLst>
              <a:ext uri="{FF2B5EF4-FFF2-40B4-BE49-F238E27FC236}">
                <a16:creationId xmlns:a16="http://schemas.microsoft.com/office/drawing/2014/main" id="{E44802CC-7130-B84E-9079-FFC3DFDA2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282" y="2688083"/>
            <a:ext cx="2221228" cy="1481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D:\Cab škola razno\Školski album 18-19\izložba tekstilni fotke\IMG-9e9f7062e8fe1c1a01e3389c60431006-V.jpg">
            <a:extLst>
              <a:ext uri="{FF2B5EF4-FFF2-40B4-BE49-F238E27FC236}">
                <a16:creationId xmlns:a16="http://schemas.microsoft.com/office/drawing/2014/main" id="{80900418-4CF7-2A42-86CE-D460CC735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751" y="3227059"/>
            <a:ext cx="3355057" cy="247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844276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205</Words>
  <Application>Microsoft Office PowerPoint</Application>
  <PresentationFormat>Prikaz na zaslonu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8" baseType="lpstr">
      <vt:lpstr>Gallery</vt:lpstr>
      <vt:lpstr>PowerPoint prezentacija</vt:lpstr>
      <vt:lpstr>Textile design department in ŠPUD  Pula</vt:lpstr>
      <vt:lpstr>History of texTile And costume and clothing making</vt:lpstr>
      <vt:lpstr>Textile projection And weaving teChniques </vt:lpstr>
      <vt:lpstr>Fashion drawing and painting</vt:lpstr>
      <vt:lpstr>Clothing construction and textile teChnology</vt:lpstr>
      <vt:lpstr>STUDENTS From textile department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 +</dc:title>
  <dc:creator>korisnik</dc:creator>
  <cp:lastModifiedBy>Nepoznati korisnik</cp:lastModifiedBy>
  <cp:revision>26</cp:revision>
  <dcterms:created xsi:type="dcterms:W3CDTF">2022-01-09T07:33:54Z</dcterms:created>
  <dcterms:modified xsi:type="dcterms:W3CDTF">2022-03-02T22:25:20Z</dcterms:modified>
</cp:coreProperties>
</file>